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4" r:id="rId3"/>
    <p:sldId id="256" r:id="rId4"/>
    <p:sldId id="258" r:id="rId5"/>
    <p:sldId id="261" r:id="rId6"/>
    <p:sldId id="265" r:id="rId7"/>
    <p:sldId id="259" r:id="rId8"/>
    <p:sldId id="260" r:id="rId9"/>
    <p:sldId id="263" r:id="rId10"/>
    <p:sldId id="266" r:id="rId11"/>
    <p:sldId id="262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6F56D14E-D866-41E5-9D74-7173872B5612}" type="datetimeFigureOut">
              <a:rPr lang="en-US" smtClean="0"/>
              <a:t>10/21/2014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8AC2B06-09C1-4EEB-A923-E657D924E8E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953536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</a:t>
            </a:r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Now!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1"/>
            <a:ext cx="8229600" cy="2362200"/>
          </a:xfrm>
        </p:spPr>
        <p:txBody>
          <a:bodyPr>
            <a:normAutofit lnSpcReduction="10000"/>
          </a:bodyPr>
          <a:lstStyle/>
          <a:p>
            <a:pPr algn="ctr"/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a brainstorm web for the word 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“Hero”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3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 down </a:t>
            </a:r>
            <a:r>
              <a:rPr lang="en-US" sz="33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anything</a:t>
            </a:r>
            <a:r>
              <a:rPr lang="en-US" sz="33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that comes to mind</a:t>
            </a:r>
            <a:endParaRPr lang="en-US" sz="33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Oval 3"/>
          <p:cNvSpPr/>
          <p:nvPr/>
        </p:nvSpPr>
        <p:spPr>
          <a:xfrm>
            <a:off x="3962400" y="4572000"/>
            <a:ext cx="1333500" cy="12192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700" b="1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Hero</a:t>
            </a:r>
            <a:endParaRPr lang="en-US" sz="2700" b="1" dirty="0">
              <a:solidFill>
                <a:sysClr val="windowText" lastClr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Straight Connector 5"/>
          <p:cNvCxnSpPr>
            <a:stCxn id="4" idx="0"/>
          </p:cNvCxnSpPr>
          <p:nvPr/>
        </p:nvCxnSpPr>
        <p:spPr>
          <a:xfrm flipV="1">
            <a:off x="4629150" y="3962400"/>
            <a:ext cx="0" cy="609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5295900" y="5015345"/>
            <a:ext cx="9525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009900" y="5098472"/>
            <a:ext cx="952500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4629150" y="5791200"/>
            <a:ext cx="0" cy="60960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sr.photos2.fotosearch.com/bthumb/CSP/CSP992/k129852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4038600"/>
            <a:ext cx="1962710" cy="2152651"/>
          </a:xfrm>
          <a:prstGeom prst="rect">
            <a:avLst/>
          </a:prstGeom>
          <a:noFill/>
          <a:ln w="57150"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1.bp.blogspot.com/-n5TGZsPXwS4/T1l6tvFe-5I/AAAAAAAABsE/McC_cDs7DZA/s1600/sk09_girl10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611611">
            <a:off x="6555383" y="3648552"/>
            <a:ext cx="1714500" cy="2190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17847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305800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Small Group Work: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8229600" cy="3124200"/>
          </a:xfrm>
        </p:spPr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2800" b="1" dirty="0" smtClean="0"/>
              <a:t>As a group – illustrate a picture of a hero</a:t>
            </a:r>
            <a:br>
              <a:rPr lang="en-US" sz="2800" b="1" dirty="0" smtClean="0"/>
            </a:br>
            <a:endParaRPr lang="en-US" sz="28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2800" b="1" dirty="0" smtClean="0"/>
              <a:t>Label the hero with examples from your lists of:</a:t>
            </a:r>
          </a:p>
          <a:p>
            <a:pPr lvl="1"/>
            <a:r>
              <a:rPr lang="en-US" sz="2800" b="1" dirty="0" smtClean="0"/>
              <a:t>Nouns</a:t>
            </a:r>
          </a:p>
          <a:p>
            <a:pPr lvl="1"/>
            <a:r>
              <a:rPr lang="en-US" sz="2800" b="1" dirty="0" smtClean="0"/>
              <a:t>Adjectives</a:t>
            </a:r>
          </a:p>
          <a:p>
            <a:pPr lvl="1"/>
            <a:r>
              <a:rPr lang="en-US" sz="2800" b="1" dirty="0" smtClean="0"/>
              <a:t>Verbs</a:t>
            </a:r>
          </a:p>
        </p:txBody>
      </p:sp>
      <p:pic>
        <p:nvPicPr>
          <p:cNvPr id="8194" name="Picture 2" descr="http://www.illustrationsof.com/royalty-free-super-hero-clipart-illustration-223833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532"/>
          <a:stretch/>
        </p:blipFill>
        <p:spPr bwMode="auto">
          <a:xfrm>
            <a:off x="4495800" y="2819400"/>
            <a:ext cx="3810000" cy="369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934200" y="28194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/>
                </a:solidFill>
              </a:rPr>
              <a:t>A hero is </a:t>
            </a:r>
            <a:r>
              <a:rPr lang="en-US" b="1" u="sng" dirty="0" smtClean="0">
                <a:solidFill>
                  <a:schemeClr val="accent3"/>
                </a:solidFill>
              </a:rPr>
              <a:t>brave</a:t>
            </a:r>
            <a:endParaRPr lang="en-US" b="1" u="sng" dirty="0">
              <a:solidFill>
                <a:schemeClr val="accent3"/>
              </a:solidFill>
            </a:endParaRPr>
          </a:p>
        </p:txBody>
      </p:sp>
      <p:cxnSp>
        <p:nvCxnSpPr>
          <p:cNvPr id="7" name="Straight Arrow Connector 6"/>
          <p:cNvCxnSpPr>
            <a:stCxn id="5" idx="2"/>
          </p:cNvCxnSpPr>
          <p:nvPr/>
        </p:nvCxnSpPr>
        <p:spPr>
          <a:xfrm flipH="1">
            <a:off x="6934200" y="3188732"/>
            <a:ext cx="876300" cy="164068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Rectangle 7"/>
          <p:cNvSpPr/>
          <p:nvPr/>
        </p:nvSpPr>
        <p:spPr>
          <a:xfrm>
            <a:off x="1447800" y="5791200"/>
            <a:ext cx="43833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A hero shows </a:t>
            </a:r>
            <a:r>
              <a:rPr lang="en-US" b="1" u="sng" dirty="0">
                <a:solidFill>
                  <a:schemeClr val="accent3"/>
                </a:solidFill>
              </a:rPr>
              <a:t>courage</a:t>
            </a:r>
            <a:r>
              <a:rPr lang="en-US" b="1" dirty="0">
                <a:solidFill>
                  <a:schemeClr val="accent3"/>
                </a:solidFill>
              </a:rPr>
              <a:t> in the face of danger</a:t>
            </a:r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4495800" y="5334000"/>
            <a:ext cx="762000" cy="457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11"/>
          <p:cNvSpPr/>
          <p:nvPr/>
        </p:nvSpPr>
        <p:spPr>
          <a:xfrm>
            <a:off x="2748910" y="3897868"/>
            <a:ext cx="21278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A hero </a:t>
            </a:r>
            <a:r>
              <a:rPr lang="en-US" b="1" u="sng" dirty="0">
                <a:solidFill>
                  <a:schemeClr val="accent3"/>
                </a:solidFill>
              </a:rPr>
              <a:t>fights</a:t>
            </a:r>
            <a:r>
              <a:rPr lang="en-US" b="1" dirty="0">
                <a:solidFill>
                  <a:schemeClr val="accent3"/>
                </a:solidFill>
              </a:rPr>
              <a:t> villains</a:t>
            </a: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927764" y="4267200"/>
            <a:ext cx="1066800" cy="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555319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76400"/>
            <a:ext cx="8153400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Read </a:t>
            </a:r>
            <a:r>
              <a:rPr lang="en-US" sz="3000" b="1" dirty="0" smtClean="0"/>
              <a:t>Chapter </a:t>
            </a:r>
            <a:r>
              <a:rPr lang="en-US" sz="3000" b="1" dirty="0" smtClean="0"/>
              <a:t>22 of </a:t>
            </a:r>
            <a:r>
              <a:rPr lang="en-US" sz="3000" b="1" i="1" dirty="0" smtClean="0"/>
              <a:t>The Lightning Thief </a:t>
            </a:r>
            <a:r>
              <a:rPr lang="en-US" sz="3000" b="1" dirty="0" smtClean="0"/>
              <a:t>for </a:t>
            </a:r>
            <a:r>
              <a:rPr lang="en-US" sz="3000" b="1" u="sng" dirty="0" smtClean="0"/>
              <a:t>Friday</a:t>
            </a:r>
            <a:r>
              <a:rPr lang="en-US" sz="3000" b="1" dirty="0" smtClean="0"/>
              <a:t>.</a:t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Complete reading questions for chapter 22</a:t>
            </a:r>
            <a:r>
              <a:rPr lang="en-US" sz="3000" b="1" dirty="0" smtClean="0"/>
              <a:t>.</a:t>
            </a:r>
          </a:p>
          <a:p>
            <a:endParaRPr lang="en-US" sz="3000" b="1" dirty="0"/>
          </a:p>
          <a:p>
            <a:pPr marL="68580" indent="0" algn="ctr">
              <a:buNone/>
            </a:pPr>
            <a:r>
              <a:rPr lang="en-US" sz="3000" b="1" dirty="0" smtClean="0">
                <a:solidFill>
                  <a:schemeClr val="accent2"/>
                </a:solidFill>
              </a:rPr>
              <a:t>www.psa8.wikispaces.com</a:t>
            </a:r>
            <a:endParaRPr lang="en-US" sz="3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12085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2057400"/>
            <a:ext cx="8229600" cy="953536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122" name="Picture 2" descr="http://flyontheclassroomwall.files.wordpress.com/2011/04/hug-club-clip-art-5911.jpg?w=300&amp;h=27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3429000"/>
            <a:ext cx="3276600" cy="2621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www.clipartbest.com/cliparts/McL/7Gx/McL7Gxnca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387436"/>
            <a:ext cx="2438400" cy="2438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38289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Writing to Define</a:t>
            </a:r>
            <a:endParaRPr lang="en-US" sz="4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8</a:t>
            </a:r>
            <a:r>
              <a:rPr lang="en-US" b="1" baseline="30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Grade Language Arts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492534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Embedded Assessment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200400"/>
          </a:xfrm>
        </p:spPr>
        <p:txBody>
          <a:bodyPr/>
          <a:lstStyle/>
          <a:p>
            <a:r>
              <a:rPr lang="en-US" dirty="0"/>
              <a:t>Y</a:t>
            </a:r>
            <a:r>
              <a:rPr lang="en-US" dirty="0" smtClean="0"/>
              <a:t>ou </a:t>
            </a:r>
            <a:r>
              <a:rPr lang="en-US" dirty="0"/>
              <a:t>will be writing a </a:t>
            </a:r>
            <a:r>
              <a:rPr lang="en-US" b="1" u="sng" dirty="0">
                <a:solidFill>
                  <a:schemeClr val="accent2"/>
                </a:solidFill>
              </a:rPr>
              <a:t>definition essay </a:t>
            </a:r>
            <a:r>
              <a:rPr lang="en-US" dirty="0"/>
              <a:t>to share your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b="1" u="sng" dirty="0">
                <a:solidFill>
                  <a:schemeClr val="accent2"/>
                </a:solidFill>
              </a:rPr>
              <a:t>personal understanding of the concept of heroism</a:t>
            </a:r>
            <a:r>
              <a:rPr lang="en-US" dirty="0">
                <a:solidFill>
                  <a:schemeClr val="accent2"/>
                </a:solidFill>
              </a:rPr>
              <a:t>.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will need </a:t>
            </a:r>
            <a:r>
              <a:rPr lang="en-US" b="1" u="sng" dirty="0">
                <a:solidFill>
                  <a:schemeClr val="accent2"/>
                </a:solidFill>
              </a:rPr>
              <a:t>various strategies </a:t>
            </a:r>
            <a:r>
              <a:rPr lang="en-US" dirty="0"/>
              <a:t>and knowledge to create an expanded definition of the </a:t>
            </a:r>
            <a:r>
              <a:rPr lang="en-US" dirty="0" smtClean="0"/>
              <a:t>concept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You </a:t>
            </a:r>
            <a:r>
              <a:rPr lang="en-US" dirty="0"/>
              <a:t>can </a:t>
            </a:r>
            <a:r>
              <a:rPr lang="en-US" b="1" u="sng" dirty="0">
                <a:solidFill>
                  <a:schemeClr val="accent2"/>
                </a:solidFill>
              </a:rPr>
              <a:t>expand</a:t>
            </a:r>
            <a:r>
              <a:rPr lang="en-US" dirty="0"/>
              <a:t> your collection of words that describe heroes and heroism.</a:t>
            </a:r>
          </a:p>
        </p:txBody>
      </p:sp>
      <p:pic>
        <p:nvPicPr>
          <p:cNvPr id="2050" name="Picture 2" descr="http://jiheeley.files.wordpress.com/2010/05/everydayheroespro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203123"/>
            <a:ext cx="2171700" cy="2171700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illustrationsof.com/royalty-free-super-hero-clipart-illustration-63076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41" b="17402"/>
          <a:stretch/>
        </p:blipFill>
        <p:spPr bwMode="auto">
          <a:xfrm>
            <a:off x="1524000" y="4555998"/>
            <a:ext cx="2438400" cy="1791116"/>
          </a:xfrm>
          <a:prstGeom prst="rect">
            <a:avLst/>
          </a:prstGeom>
          <a:noFill/>
          <a:ln w="571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90127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Definition Essay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1828800"/>
          </a:xfrm>
        </p:spPr>
        <p:txBody>
          <a:bodyPr>
            <a:normAutofit/>
          </a:bodyPr>
          <a:lstStyle/>
          <a:p>
            <a:r>
              <a:rPr lang="en-US" sz="3500" b="1" dirty="0" smtClean="0"/>
              <a:t>A </a:t>
            </a:r>
            <a:r>
              <a:rPr lang="en-US" sz="3500" b="1" u="sng" dirty="0" smtClean="0">
                <a:solidFill>
                  <a:schemeClr val="accent2"/>
                </a:solidFill>
              </a:rPr>
              <a:t>definition </a:t>
            </a:r>
            <a:r>
              <a:rPr lang="en-US" sz="3500" b="1" u="sng" dirty="0">
                <a:solidFill>
                  <a:schemeClr val="accent2"/>
                </a:solidFill>
              </a:rPr>
              <a:t>essay</a:t>
            </a:r>
            <a:r>
              <a:rPr lang="en-US" sz="3500" b="1" dirty="0"/>
              <a:t> is a type of </a:t>
            </a:r>
            <a:r>
              <a:rPr lang="en-US" sz="3500" b="1" u="sng" dirty="0">
                <a:solidFill>
                  <a:schemeClr val="accent2"/>
                </a:solidFill>
              </a:rPr>
              <a:t>expository writing </a:t>
            </a:r>
            <a:r>
              <a:rPr lang="en-US" sz="3500" b="1" dirty="0"/>
              <a:t>that </a:t>
            </a:r>
            <a:r>
              <a:rPr lang="en-US" sz="3500" b="1" u="sng" dirty="0">
                <a:solidFill>
                  <a:schemeClr val="accent2"/>
                </a:solidFill>
              </a:rPr>
              <a:t>explains</a:t>
            </a:r>
            <a:r>
              <a:rPr lang="en-US" sz="3500" b="1" dirty="0"/>
              <a:t>, or </a:t>
            </a:r>
            <a:r>
              <a:rPr lang="en-US" sz="3500" b="1" i="1" u="sng" dirty="0">
                <a:solidFill>
                  <a:schemeClr val="accent2"/>
                </a:solidFill>
              </a:rPr>
              <a:t>defines</a:t>
            </a:r>
            <a:r>
              <a:rPr lang="en-US" sz="3500" b="1" dirty="0"/>
              <a:t>, </a:t>
            </a:r>
            <a:r>
              <a:rPr lang="en-US" sz="3500" b="1" dirty="0" smtClean="0"/>
              <a:t>what </a:t>
            </a:r>
            <a:r>
              <a:rPr lang="en-US" sz="3500" b="1" dirty="0"/>
              <a:t>a topic </a:t>
            </a:r>
            <a:r>
              <a:rPr lang="en-US" sz="3500" b="1" dirty="0" smtClean="0"/>
              <a:t>means</a:t>
            </a:r>
            <a:endParaRPr lang="en-US" sz="3500" b="1" dirty="0"/>
          </a:p>
        </p:txBody>
      </p:sp>
      <p:pic>
        <p:nvPicPr>
          <p:cNvPr id="3074" name="Picture 2" descr="http://images.clipartpanda.com/dictionary-clipart-royalty-free-book-clipart-illustration-769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00"/>
          <a:stretch/>
        </p:blipFill>
        <p:spPr bwMode="auto">
          <a:xfrm>
            <a:off x="685800" y="3505201"/>
            <a:ext cx="2362200" cy="2341418"/>
          </a:xfrm>
          <a:prstGeom prst="rect">
            <a:avLst/>
          </a:prstGeom>
          <a:noFill/>
          <a:ln w="571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illustrationsof.com/royalty-free-dictionary-clipart-illustration-109475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90" b="13842"/>
          <a:stretch/>
        </p:blipFill>
        <p:spPr bwMode="auto">
          <a:xfrm>
            <a:off x="3429000" y="3505201"/>
            <a:ext cx="2362199" cy="2341418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3.bp.blogspot.com/_dMftnw71O0g/StgHEZabc7I/AAAAAAAAAdw/Szk2J0gpNy0/S254/Clipart-Cartoon-Design-04.gif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57" r="9234" b="3507"/>
          <a:stretch/>
        </p:blipFill>
        <p:spPr bwMode="auto">
          <a:xfrm>
            <a:off x="6096000" y="3505201"/>
            <a:ext cx="2362199" cy="2362199"/>
          </a:xfrm>
          <a:prstGeom prst="rect">
            <a:avLst/>
          </a:prstGeom>
          <a:noFill/>
          <a:ln w="571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129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maclic.files.wordpress.com/2012/07/writing_clipart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4079908"/>
            <a:ext cx="2514600" cy="2435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0223"/>
            <a:ext cx="8229600" cy="4994877"/>
          </a:xfrm>
        </p:spPr>
        <p:txBody>
          <a:bodyPr>
            <a:normAutofit/>
          </a:bodyPr>
          <a:lstStyle/>
          <a:p>
            <a:r>
              <a:rPr lang="en-US" sz="3000" b="1" dirty="0"/>
              <a:t>Expository writing is a type of writing that is used to </a:t>
            </a:r>
            <a:r>
              <a:rPr lang="en-US" sz="3000" b="1" dirty="0">
                <a:solidFill>
                  <a:schemeClr val="accent2"/>
                </a:solidFill>
              </a:rPr>
              <a:t>explain, describe, give information, </a:t>
            </a:r>
            <a:r>
              <a:rPr lang="en-US" sz="3000" b="1" dirty="0"/>
              <a:t>or </a:t>
            </a:r>
            <a:r>
              <a:rPr lang="en-US" sz="3000" b="1" dirty="0">
                <a:solidFill>
                  <a:schemeClr val="accent2"/>
                </a:solidFill>
              </a:rPr>
              <a:t>inform</a:t>
            </a:r>
            <a:r>
              <a:rPr lang="en-US" sz="3000" b="1" dirty="0"/>
              <a:t>. </a:t>
            </a:r>
            <a:r>
              <a:rPr lang="en-US" sz="3000" b="1" dirty="0" smtClean="0"/>
              <a:t/>
            </a:r>
            <a:br>
              <a:rPr lang="en-US" sz="3000" b="1" dirty="0" smtClean="0"/>
            </a:br>
            <a:r>
              <a:rPr lang="en-US" sz="3000" b="1" dirty="0" smtClean="0"/>
              <a:t/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dirty="0" smtClean="0"/>
              <a:t>The </a:t>
            </a:r>
            <a:r>
              <a:rPr lang="en-US" sz="3000" b="1" dirty="0"/>
              <a:t>text is organized around </a:t>
            </a:r>
            <a:r>
              <a:rPr lang="en-US" sz="3000" b="1" dirty="0">
                <a:solidFill>
                  <a:schemeClr val="accent2"/>
                </a:solidFill>
              </a:rPr>
              <a:t>one topic </a:t>
            </a:r>
            <a:r>
              <a:rPr lang="en-US" sz="3000" b="1" dirty="0" smtClean="0">
                <a:solidFill>
                  <a:schemeClr val="accent2"/>
                </a:solidFill>
              </a:rPr>
              <a:t/>
            </a:r>
            <a:br>
              <a:rPr lang="en-US" sz="3000" b="1" dirty="0" smtClean="0">
                <a:solidFill>
                  <a:schemeClr val="accent2"/>
                </a:solidFill>
              </a:rPr>
            </a:br>
            <a:r>
              <a:rPr lang="en-US" sz="3000" b="1" dirty="0" smtClean="0"/>
              <a:t>and </a:t>
            </a:r>
            <a:r>
              <a:rPr lang="en-US" sz="3000" b="1" dirty="0"/>
              <a:t>developed according to </a:t>
            </a:r>
            <a:r>
              <a:rPr lang="en-US" sz="3000" b="1" dirty="0" smtClean="0"/>
              <a:t>a</a:t>
            </a:r>
            <a:br>
              <a:rPr lang="en-US" sz="3000" b="1" dirty="0" smtClean="0"/>
            </a:br>
            <a:r>
              <a:rPr lang="en-US" sz="3000" b="1" dirty="0" smtClean="0"/>
              <a:t> </a:t>
            </a:r>
            <a:r>
              <a:rPr lang="en-US" sz="3000" b="1" dirty="0"/>
              <a:t>pattern or combination </a:t>
            </a:r>
            <a:r>
              <a:rPr lang="en-US" sz="3000" b="1" dirty="0" smtClean="0"/>
              <a:t>of</a:t>
            </a:r>
            <a:br>
              <a:rPr lang="en-US" sz="3000" b="1" dirty="0" smtClean="0"/>
            </a:br>
            <a:r>
              <a:rPr lang="en-US" sz="3000" b="1" dirty="0" smtClean="0"/>
              <a:t> </a:t>
            </a:r>
            <a:r>
              <a:rPr lang="en-US" sz="3000" b="1" dirty="0"/>
              <a:t>patterns.</a:t>
            </a:r>
          </a:p>
          <a:p>
            <a:endParaRPr lang="en-US" sz="30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305800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REVIEW: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What is Expository Writing?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8" name="Picture 4" descr="http://www.teachingcollegeenglish.com/wp-content/uploads/2011/04/speaker-reading-speech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2438400"/>
            <a:ext cx="274320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47772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8" name="Picture 10" descr="Super Hero Clip Art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1676400"/>
            <a:ext cx="30480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Defining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Heroes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Generate a list </a:t>
            </a:r>
            <a:r>
              <a:rPr lang="en-US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5410200" cy="5029199"/>
          </a:xfrm>
        </p:spPr>
        <p:txBody>
          <a:bodyPr>
            <a:noAutofit/>
          </a:bodyPr>
          <a:lstStyle/>
          <a:p>
            <a:r>
              <a:rPr lang="en-US" sz="25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Adjectives</a:t>
            </a:r>
            <a:r>
              <a:rPr lang="en-US" sz="2500" u="sng" dirty="0"/>
              <a:t> </a:t>
            </a:r>
            <a:r>
              <a:rPr lang="en-US" sz="2500" dirty="0"/>
              <a:t>that could describe what a hero </a:t>
            </a:r>
            <a:r>
              <a:rPr lang="en-US" sz="2500" dirty="0" smtClean="0"/>
              <a:t>is</a:t>
            </a:r>
          </a:p>
          <a:p>
            <a:pPr lvl="1"/>
            <a:r>
              <a:rPr lang="en-US" sz="2500" dirty="0" smtClean="0"/>
              <a:t>Example: A hero is </a:t>
            </a:r>
            <a:r>
              <a:rPr lang="en-US" sz="2500" b="1" dirty="0" smtClean="0">
                <a:solidFill>
                  <a:schemeClr val="accent2"/>
                </a:solidFill>
              </a:rPr>
              <a:t>brave</a:t>
            </a:r>
            <a:r>
              <a:rPr lang="en-US" sz="2500" b="1" dirty="0" smtClean="0"/>
              <a:t>.</a:t>
            </a:r>
            <a:br>
              <a:rPr lang="en-US" sz="2500" b="1" dirty="0" smtClean="0"/>
            </a:br>
            <a:endParaRPr lang="en-US" sz="2500" dirty="0" smtClean="0"/>
          </a:p>
          <a:p>
            <a:r>
              <a:rPr lang="en-US" sz="25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Nouns </a:t>
            </a:r>
            <a:r>
              <a:rPr lang="en-US" sz="2500" dirty="0"/>
              <a:t>that could define what a hero </a:t>
            </a:r>
            <a:r>
              <a:rPr lang="en-US" sz="2500" dirty="0" smtClean="0"/>
              <a:t>shows</a:t>
            </a:r>
          </a:p>
          <a:p>
            <a:pPr lvl="1"/>
            <a:r>
              <a:rPr lang="en-US" sz="2500" dirty="0" smtClean="0"/>
              <a:t>Example: A hero shows </a:t>
            </a:r>
            <a:r>
              <a:rPr lang="en-US" sz="2500" b="1" dirty="0" smtClean="0">
                <a:solidFill>
                  <a:schemeClr val="accent2"/>
                </a:solidFill>
              </a:rPr>
              <a:t>courage</a:t>
            </a:r>
            <a:r>
              <a:rPr lang="en-US" sz="2500" dirty="0" smtClean="0">
                <a:solidFill>
                  <a:schemeClr val="accent2"/>
                </a:solidFill>
              </a:rPr>
              <a:t> </a:t>
            </a:r>
            <a:r>
              <a:rPr lang="en-US" sz="2500" dirty="0" smtClean="0"/>
              <a:t>in the face of danger</a:t>
            </a:r>
            <a:r>
              <a:rPr lang="en-US" sz="2500" b="1" dirty="0" smtClean="0"/>
              <a:t>.</a:t>
            </a:r>
            <a:br>
              <a:rPr lang="en-US" sz="2500" b="1" dirty="0" smtClean="0"/>
            </a:br>
            <a:endParaRPr lang="en-US" sz="2500" dirty="0" smtClean="0"/>
          </a:p>
          <a:p>
            <a:r>
              <a:rPr lang="en-US" sz="25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Verbs</a:t>
            </a:r>
            <a:r>
              <a:rPr lang="en-US" sz="2500" u="sng" dirty="0"/>
              <a:t> </a:t>
            </a:r>
            <a:r>
              <a:rPr lang="en-US" sz="2500" dirty="0"/>
              <a:t>that could define what a hero </a:t>
            </a:r>
            <a:r>
              <a:rPr lang="en-US" sz="2500" dirty="0" smtClean="0"/>
              <a:t>does</a:t>
            </a:r>
          </a:p>
          <a:p>
            <a:pPr lvl="1"/>
            <a:r>
              <a:rPr lang="en-US" sz="2500" dirty="0" smtClean="0"/>
              <a:t>Example: A hero </a:t>
            </a:r>
            <a:r>
              <a:rPr lang="en-US" sz="2500" b="1" dirty="0" smtClean="0">
                <a:solidFill>
                  <a:schemeClr val="accent2"/>
                </a:solidFill>
              </a:rPr>
              <a:t>fights </a:t>
            </a:r>
            <a:r>
              <a:rPr lang="en-US" sz="2500" dirty="0" smtClean="0"/>
              <a:t>villains</a:t>
            </a:r>
            <a:r>
              <a:rPr lang="en-US" sz="2500" b="1" dirty="0" smtClean="0"/>
              <a:t>.</a:t>
            </a:r>
            <a:endParaRPr lang="en-US" sz="2500" dirty="0"/>
          </a:p>
        </p:txBody>
      </p:sp>
      <p:sp>
        <p:nvSpPr>
          <p:cNvPr id="5" name="AutoShape 2" descr="data:image/jpeg;base64,/9j/4AAQSkZJRgABAQAAAQABAAD/2wCEAAkGBxQSEhQUEhQVFhUXFRgYFhgYGRQXFhwVFhgYGBgaFRQcHSkgGBonHBUXITEhJSkrLi4uFyAzODQsNygtLisBCgoKDg0OGxAQGywmHyUsLCwsNCwsLCwsLCwsLSwsLCwsLCwsLCw3LCwsLCwsLCwsLCwsLCwsLCwsNCwsLCwsLP/AABEIAPsAuQMBIgACEQEDEQH/xAAcAAABBQEBAQAAAAAAAAAAAAAAAgQFBgcBAwj/xABGEAACAAMEBwUECAUCBAcAAAABAgADEQQSITEFBhNBUWFxIjKBkaEHQlJyFCNigpKxwdEzorLw8WPhg5PC0hUkJUNUc7P/xAAaAQACAwEBAAAAAAAAAAAAAAAABAMFBgIB/8QAMhEAAgIBAwIEBQIFBQAAAAAAAAECAxEEEiEFMRNBYXEiUZGhsTKBFBVS0eEjM0LB8P/aAAwDAQACEQMRAD8A2uVLFBgMhuEL2Q+EeQglZDoIXAAjZD4R5CDZD4R5CFwQAI2Q+EeQg2Q+EeQhcEACNkPhHkINkPhHkIXBAAjZD4R5CDZD4R5CFwQAI2Q+EeQg2Y4DyEKrFA1q9rdisM15JE2bMQ0YSwt0HgXYgeVYAL7sxwHkI5cXgPIRi8r26TJ0wS7No687dwGdUmgr3RLG4HfHpafanpRQb2iiopn9cac712nOPMoMGxsqgEkKAMSTQADmYRZ3lzFDIUZTky3WU9CMDHyhpfWu024CXNmzp7NRVU0ulicKSloCa5GkfSns/wBBtYdH2azue0iEv88xmmOByDOR4R3KKXnk8TyWDZD4R5CDZD4R5CFwRyeiNkPhHkINkPhHkIXBAAjZD4R5CDZD4R5CFwQAI2Q+EeQg2Q+EeQhcEACJWQ6CFwiVkOghcABBBBAAQQQQAEEEEABBBHDABB666dFhsU+0Gl5UOzByMxsEB5VIryBj5pn6nWmbZXtzOrEqZzIa7QyyTWZw4tThGi+3LSc21WmRoyzAswpMmAfE3cDcAq9ok/GOET2gNENISz2acRN2crF1LKAQCt1pdKN2XIvVqRTDeYrrNiWDuuG4rHsl1PlLZ0tk5A012vyq1FxUbssB8RIrXhSLpK0mJtoaWs6WQuDyrpv0IobzluJGQiRWTsZQSRLWiKAiVKLQbgwBphlhCXttACysCaYEZHf2sqZ4whObk8jUYpJIoOr/ALKJ8u2i12adKVJU+9LWYrHLvL2cMKla8QeEbDoWyzZaMJ80TXaY71VSihWPZRVJJoBhWsNNVmYyzUUQuzSya1IYkturS9UgnMNlQYzcWUHmKFJdzsEEEdHIQQQQAEEEEABBBBAAiVkOghcIlZDoIXAAQQQQAEEBhEyYFBLEAAEknAADEkncIAFVgrFN0trygN2zqJn22wTDO4vef0GOcU/TGn7Q9XLzAwaoWWXCFN6qimtaVzxqM4mlp7lDfteD2lwsns3Je/Y15p6g0LKDSpxGQzPSGUzTEunYN/hd7uPB8iOhjM9Wp1nacoJllrmAYre2pIPvYl8OsW+ZakBIZgpFK3jTPLOK6eokvIbnpowljdn2GFi0MsqZNnABrRPYtMmmlRX3VG5BkBvpjD2dIIUGXS8tSL2Rr3gx3V4jI0NDiD17Uo4npEfpHS7S1LKgwrQM1CxpgFCgknlCjm5POTtRxwj3l2yb78pF43ZrMfWWsFsnVuhe8xVVH2nIUV5CtTyBh9oeyy7Sl/6TtACysJYEsKRhRgSzqw6iudImrJoiTLIZZa3xWjntOKiho5xHhE8dNJvLIpXJcYHOjrKJUpJa1IRQoJzwFIcRwCOw+KhBBBAAQQQQAEEEEABBBBAAiVkOghcIlZDoIXAAQQQQAcMUL2jaeCkWYfYMzmztSVL6kivKi8YtmmNMSrMgaa2ZoqjvMeCj+6Rj+kreJ1pmtOoCcaHKrinkEVRXmeEO6Kh2S3eS/JBdYorH/sDyVo4ZzO0x31IAHBQN35+gcyrArEguV5ksfQA+tI89G21aMhCucwxJJpxpjjTMHrD0uCtCKOCKUqAVINajIEGmI48sau67U1WtOTTz8zTU1aa6mOytY+eE/wC/7nJ2rkxlN1lmqcMlcdCtRXpEdLlTJZqtQVqBdbIbwFbBOgiWsNpMuYhDAVdQxJAFwsL9ScKBbx8IdWuwICSk+UVNSO1iN9BdrWOV1K9PFjUvdC8+n6aE9s1jzysr6kSdNz1ALMtP9RVp+IU6ZxEW5J81qtNWlTWilezibuZoMRwESFqmGpUHPeL3drmAQKE4joI8FWgAGAAoBupF7odJVqYb7K0vljPJTa6+Wjt20WN++OBoLK6sry3SWyEFWWX9YKY4OzHy/eLvoPXOYpu2qjqT/EUUI+ZBgRzHlviqwRYPpun24SwVs9ffZLdN5NhslpWYodGVlORU1B8Y9qxkWitJzLNMvyjn30OCuKUx+FqZNyFajCNP0TpNLRLWZLOBzBzVhgVYbiDhSKXVaWVEue3zHqblYvUfwQQQqTBBBBAAQQQQAEEEEACJWQ6CFwiVkOghRMAHYY6Wt6yJbTHrRdwpUsclWu8mkPb0Z77QNIXpySR3ZYqecxxh+FR/OeETaenxbFAjtnsi5EJpTSD2iYZkylaUAGSrndX+8T6QWlrEXZClA1CDWtCtK7huP9RiThpNLF2KgEqAoqaCp7TEnhS56xqVXGEVGPYp1OTluZFvoyauIAJGIof3Ajr6Unq1CSnI4k+J/SvWH7C0DIyT9m649b2EetntImVRlusM0OPiNzCFbdHTbNSmuUPU9Qvog4QfD74GMrTLjBqnoaGHS6Rltmx8b0dm6LlnIFflP6ZQ0fQrVwmCn2kqfMMB6RItNXDtBfREctXOz9U39WKtemUQdkZ8eJ4AYsYiv/EJ7EtlQ0CkmvpgOlDE7I0ZLQMaXmINWbvUpu3KMBlDGXYAZIcYNQt1FSR0wiVxl27EcZQGkvS09hmi7jXtmvSgxhxY5l9qTpjmuWNxehC09YaSbI8yYiyhemMQoUe9+1BU13AGuEdnKUZlcFWVrrKcw3AjjiOtRSI90c4kyTw8rhFkkWdE7qgf3xh7YLdNkNfkuVO8YlG+dK0PCuByxwiL0ZInlcQFFMC9S1OaDPxIh/8AQDvmNXkEA8MCfWEtR1LSJbJc+w5R0bWT+KKx7mjau6xpaeyRcmgVKE1B4lG94eoqKxOrGPJZGUhkmMGBBU0FQRvBUAjhvzO7CL/qrrFt6ypoCzlFcMnXDtKPEVG7DjFLOVMnmp8fJ90OWaS+iP8Aqr912LJBHAY7HBCEEEEABBBBAAiVkOgjrRyVkOghNpmhFZ2NFUFieAAqT5CACI0xrFKkBgPrJgwuKd5yvNkvE76bjGZaRntMmF2xcsWIyJG+6DmBep4RIiYWqzd5iWb5mNSPCtPCOTJYYUOIz8Y90vUfAnnbwW1vQ1bWvial9iEmaRQAkGpyu5GvAjdHloi1F74OYav3WGHqGHhDK3STMtAVe8zLLXGgYlgq1PGpA8Ytek9VPoKymLl3mXhMOS1UBlCDOgo+JxNd2Q0tetrs2Yf6uxmL9HOndGS5Qyhpb5JIDr30xHPipPAjCHcEPNZEU8MRKmBlDDIgEeMLhvZlulk3A3l+VsfQ3vCke7MBiTQDOPF2B9zkxLwIORwPSGmkrSsuWRhiKAcv8Q1n6XLAiSL2YvHBajcOMQ0mQ89wKkzC2IOQHxdBl1w4RWavqlNKai8yLjQ9IvuxKSxE0L2fPIs0l7TMF6eztLRBS8EAViBwreFT0HXukpxtE7bzVW+BRaAUVeANKsce8edKVpDSx2NZS0GZxY72OAqfLwpHpPmhFLHIRlLtVO1uT8zW6Xp1dLz3flk9AI7EU2m1Gan0gGm13KfMfvC5ZY8iUhkukSloDS8XlAMPmNRd8VqOhhpO0szdmWhvHAAAsxJ3KoxJib1P1Ens4n2o7IFgxlYF2CmqhzkgwyxJruh3QbVZul2Sf3KfrNiVHhru8fRGoyWqoOVQD5x6QlYVExnwggggAIIIIAPOWcB0EQuuVruWcrvmMEHTvN6KYmk7o6CKDrXbdraCo7soXBzdqGYfRQOjcY4sltiNaKl23RX7siRDa32nZrXech+vSO2qWpGJNTlQtWvEARA2WyTZ1plyrwq7XSXNLpoaVw3kAU4kQhg1jkopt9kOtXLJtbZZhdvETkfH/TIevhdr1pF/9ox7Nn+dv6T+8SWrGqcqx1YG/NIoXIpQcEX3Rx3nyiF1nSZarWZCFVElSRer2mZUJJYZCkwClNx44Wejsjp5xnY8JMynU7f4uUnWvIqkEOLZo6bLUuyi7iQb2ajNgaUoM6Z0FYVbNFz5agtLoC10G8KVIJFSMaYcI0UeraOXaxGeWivbSUXyMZkutDkRkeW8cxElq/okWq0JLb+Gv1kwfEAeynQnPkD1hvo+wzZswywqVChq3jShNN4HpExqzbXstsSSyoVtAu3gWvK0u+adMVwpm+eEK6rq2ncNlc/iYzVoL42YnHGCO191RNmZ7XZlrJY3p0tR3DvdAPdyqN2O7JpoixbNbzDttix303L4fnU9NA9oDstidhjdeUWGOK7Va1puxBPIGM9k6XRsDVTzyx5xmr4pS4Nf0uyVlWJPs+CQhmtnWfa5NneYEV61NQDgD2VJwLHAAczyh1tBS9UUzrhSnWKVpS2B5pLVCnANgVvYdlhvF2kQrvyWNu5wai8Psb3YNBWeSoVJMsAbyoLHqxFTHLXq9ZZoo9nlGufYUH8QxjOdW9ZbTZ0G0e+nurMNVIOV2fiUJJHeqNwi96N1qkTAA9ZLZUmUA8Jg7J898PRnF9jMX6W6t5fPqh5o3QFns7XpMlEbiBjjnQnERJxwNHRHYo228sI7BBHp4EEEEABBBBABHaVt+ws7TaVKp2RjixwUcgSRGYylYjtE864MxJJZm4VJrQf7Rp2lLAJ8hpZN28oo1K0YEFTTeKgYb4zHSatKLpNW4yi8BXA3CCbpOYJAod9eIIhe9NpFx0mUE5Z7/wDQbZEJBuqKA1qBWpIp6RXbVa6z2Mtu7dZWGIDAkgg5VF0GOaRtgnOjgdmhUY1wOIOGAy9YmtStAC2Wh75pKliW0z4mvlwF5A7M1PDDnC8U3LCLm22FdbnPsa9o+07SVLmUpfRWpwvAGlfGKZpO0LI0hOaZUB5YobpOBly1DUGYvS2H943mWgUAAAAAADcAMgIpntAUiZZnOCUmpXg7bNl8KS2x6Q1dDfW4mX0u12pSeE+PqeembYjWSWRRr6Ci1GNUuhfxEL1junBdsslSQWDJXHGoU1NIrU2yIxqy15Gt2vErkTzhMqwSla8stFbiFAPDMdYqo6fEt2S6r6e4yTz2ZLav2lJdoYzGVF2XeYhRW9xPWGNvtyTLVZNk4JW0pU4haX197eOkMNLzVApdvTGU3RvpxruHOICekyXQsBjw3eNc4ep6ZdbLxoxeERaqzTQtassw35Y/J9AzZSuCrAFSCCDQgg4EEb4hxqfYu19QnaFDnhn3ccM90e2qekfpNkkzSasy0b51JVvVTEuIca+ZRqUoP4X9DPtKezgVJs04oDmj1I8HBrTkQ3URV7doH6Favo807RJqK8tyKds/xFPAhh2d9GUVrjG0xVvaBo1ZkhXI/huK0zuuQtRwoxVq7gpiKdccNof02tt8SKm8ozxEeS10UZScBkGrjTgr58m5Y0cySGUmUaUwKMDSvArmh9N9DlHpL7asj4kdltwyBBHUEHrDHZteulrs4D6uZumIMaON5G/hiRChoUiVsWl3s9LrtJFcsDK6Ygqo8os1i1zcYTpQb7Us085bHhwY14CKXZ9ICtyYLj8D3TzU7x/iPdrIM1JQ/ZpT8JBEdxtlEXt0VVvLX04Zpti07Im0CTFvH3W7L+CnE+ESIaMfe/kyrMXlgfwNUese9m0u0vKZMlciWUYZAV7PlEy1C80VtnSWv0y+prUEUCRrTaVHelvzdfyKFR6GJCRrmafWScfsOD/UBSO1dB+YpPp+oj/xz7Fwghpoq3rPlLMUEBq4HMFWKkHxUw7iUSxgRKyHQR52uzJMFHRXFa0YBhUb6HfHpKyHQQowAQc/VOyOWLWeXVsyBQ9RTI4Q90XomVZwRJlqgOJpvzzOZzPnD+kEeYR05yaxngIqXtFSsmUdwm4+KsItsVvX2XWy1+GYhPStP+qJ9O8Wx9yG79D9iiWWbhdOYy6f7R7TXugscgCT0ER01KilSDuIzB4iG1qtM4KVKhxTcMxw5b4l1/S5xu3Vr4X9v8Ft03rEJUbLXiSXGfP/ACellBasxu8+7gu5Y9J8oOpU7/7rHLNaFmIHXJhUfsRuMesaWqEYQUY9jJW2TnY5y7tkv7L9JmVOeyOcHq8v51Hau9VFafZMagIw+03kZJ0v+JKYOvO6a0PLDyrGy6K0is+TLmpirqCOXEHmDUeEUHUqNlm5dmWWms3x5HZhrpKyCbJmSzk6MvmCIdQGK4ZTxyY+Goyk5sLp+ZQSPyb+zC7TZw60yIxU7wRvEP8AWayXJ09AKdu+n3gsyoHzlh4Q0lvUAjeAfSK+aw2jYaee+tS+ayMkAnKZc0Udcx+TKeB/zDVnmWc9rty+PDr8P5dMoeW+QcJid9fVd4/WPazTxMWoyOY/MERwTILLbFmZHHeN8OIh7Zosg35O73a0/Ad3SOWTS5GEwZYE5EfMOMB13JP6Ou4AdMPOmcQ7aYuWrZVOzFQxOJv0vYHgMom5MwMKqQRyigymvWgnjMmN5l/3EeojksNI3rUdw1jlkYgtNp/zpkT0QGoUq7YLP9pC46TGLj0YRPxYR7Ix93+5L3YiVkOghcIlZDoIXHRGEEEEABETrTIv2SeOEst4p2wP5Ylo85yXlIORBHnhHsXiSZ41lYMbjjCFPIMslDmhKmufZNK+kcjYp7o5XmULWHggNE2rZm63dNB0bKvjSJ+ICTZg1oSWcQ05ENcqO4XH8UXPWPRJs066P4bVaWeW9TzGA6U5gQRuUbFW/NDFleY70RcWT2c6SEuY9kY4OTMk9c5ij+qnzc4rcIaYyMk2X35TB06rmOhWop9qDV0K6px8/I509mySZtQjsNdG2xZ0qXNQ9l1DDoRWHUZTGC5KPrxJuz0f4pZBPNCSPR2ir2fsllO41HytU+hvDoBF418k1ly3+GZQngHBH9Vwfeih6Re6L+6hVujd0/ioPvE7oSuWJmk6dPOnXplFO0npN5swteIUHsAEgADLLeaV8YkdXbeVreNReIPTMHwvRGaXs2ymuuQBqvynEft4Q6sMu6grmcT4/sKCIWWUFyW+2WlZaM7ZAfngAOZNB4xSp2knmzgxwxoANynChO/jWHGmLeTLSUdxqeYHdB9fSIyyirr1/LH9I9B9yclTSpqpIMQmj2O0rmdm5A3k1T9z5xMRpug9RbG0uyz9mVmCVLY3WYKzFVYlkyNSAY7qhuFtdqY6fDa7lr0LZNjZ5Mof+3KRPwqB+kPY4sdh9GTby8sRKyHQQuESsh0ELgPAggggADCTCoIAMx1ysWytTH3Zg2i9e64rvxofviIWNH120ftZBYDtSu2KZlQO0BxNMacQIzcRpOnXb6cea4KnVV7Z5+ZHLLpbbMdxtFnPlOSv9842LWbRP0mQVFBMWrSzuvgYA8jkevKMjts0I8mZvSajfgYN+kbiDWEeptxtjJDWl+KvDMaoRgQVIJBBzBBoQeYOEcJi2a86FuN9JQdlqCcODZK/jgp8OdaTpBSy3BmSPIZnpFrptQrq1Jd/MRtqcJ4Zd/ZnpIDbWUnuNtJfyTDVgOjGv34vdYwfQltNhtkqZWoFb4GZlN2XqOVQ3VRGx6I1hs9qLCRNDlRUgBhQZbwN8UOvq2W58mWmnluh7CtZbLtbNNUCpu3lrlflkOlfvKDGcsoYYgFSPAg/5jVnFQQciKHxjLGlXCyHNWZfwMV/SKnULszQdHnzKD9yua0WVWaVx94fYGP54eJhpDjSE29Nc7gbo6L+5veFI8IUZoK1jk8NK6ImLKW1EfVO5l14FRUV5GrY/Z6RHWIfWL4n+Vh+sbZqbo9J+i0lTBVH2wYf8VxhzFBQ8hGV6d1emWC1iW+KG9snyDrdJx4MMiP0iedeEmiq0urU7ZVS7549eRMw0BPIxvmjpQSVLUZKigdAoEYrq/YDPtMqWATVwWwyRTVieAwp4jiI3FREmmXDYr1uxOcY+goR2OCOwyUgiVkOghcIlZDoIXAAQQQQAEEEEACWEZLpyw/R7TMkjIBZif8A1zC4XyKMPARrZjO/azowlZVoQveB2TKte0hJZThvU3iPmOeEOaG/wreXwyC+l2Rwu5Rp6tOe6RdC578/9iIvWqGs7SQsi1PWXgsuacLpyCTD8PBt1aGKFo15qub0uYVKgV2b1quVTTgeuAhxpK1G4Rs5mIpUrQepi11E9NdDE5rPuQ16fVQklGDx7G42iWHRlYVVlKkZggihHSkYppItLV7tCyMyMagmiMVNDvbDzPhF59nmsMy0IJDyqCVKAMy+ST7q1W7gSKnPdFf0pq9Ls84oyKa1eWxFbyk41rhfBz6g74ptPrf4bLXKLH+Xu+xVye1rnn8FNsbNXaKKihBY1u48/exAi2ezJxLtqrueXMHVuy/5K0dtUq8jKBuw/SGGqMy7brKxNKTCPxo8unm4hO/XWaixbu3yL2PTatPppqPMsfjk2wRnmt0rZ2ma3xKswVyrduED8FerRocUz2k2b6oTBuDofvLeFeGKnxI4wWxzEq+n2+HevXj6mXLl/e/GFRxY7FczYLhGu+zk/wDp8n5p3/7TIktYdASbZK2c4HAhkZaB0cZMhINDuxqCDQxGezc/+Ql/PNp/zXr61i0RZR5ijEXNxuk183+SG1e1bk2MES7zM3ed6FyKkgYAADHID1iYpHYI6SS7EcpOTzJ8hBBBHpyIlZDoIXCJWQ6CFwAEEEEABBBBAByGOmbBt5Ly8iR2TwcYqedGAw35Q/jkB6nh5Rk6txwORHAjAjwMeNvUGW9fhPoImtZ7HsrS1B2Zg2i/McJi+BAb/icohrcfq3+U/lFdOOJNGw013i1xmWn2W2O7ZWmnObNanySzcH8wc14MIsGntFC0yilbrA3pb0rdcZVG9TkRhUE5Zx46mJSw2Uf6KeorE1SH4x+FIyl1snc5+eTKXRlZkcUdTRhwb9iCCDvBBiAtA2U9XG50dfBgfzEajrdoXaLtpYrNRaED30GJHzDEjxG+M60tIEyXeGNN43qc6QnZDZI0mk1K1NTT74wzaEaoqMjiIj9YdG/SbPNk5F17J4OCGQ+DAHwjx1U0gJ9kkTMCSgDUyDr2WHgQYl6w93Rl3mEvY+ekUgUYUYYMODKaMOoIIjpNP7x8BGqazairaHM2U4lTGNXBFUY0pWgIIbAY7+G+PDQHs+Emas2dMEy7iqBaJe3MxJ7VNww8YTdEt3oaOPV6vBy/1Y7epYNUtHmz2SRKbvBKt87ku/8AMxiYhIWFQ4ZuUtzbYQQQQHgQQQQAIlZDoIXCJWQ6CFwAEEEEABBBBAAQQQQAVrXey1kiZvlsCfkYhW8BUN0Bii28VlTB9k/lGrW6yrNlzJbCqujI3RgQfzjLQhClX7wqrfMKqfy9YV1C5TL3pFvwyr/c0fVog2Sz3ctklPwiJSK7qDPv2CR9lTLPWUzIfVTFihmPZFLYsTa9Thiha2aLEqZfUfVzK1G4PmfAip6144X6IfWfRu3k0Xvob6jiQrCh6hiOtI5sjuiTaS7wrVLy8/YouqmlTZLSJTH6mewA+zMYgA47q4HqDuMagIyG0SBNShqN44gxZ9WNaytJFsOOAlzjgrcBMPuturvw35w02Y+Fll1LRtvxoL3/ALl5ghNY6IZKQ7BBBAAR52icEUsxCqBUsxAAA3knACIa3zXSfevtdXZsFrRNm5MuZUbyKhuVBxh/pZxsyuFSVAHVgIAHcmcrgMpDA5EEEHoRnC4jNXVpKav/AMi1HwNpnEekScACJWQ6CFwiVkOghcABBBBAAQQR5WieqKXchVUEsSaAAYkk7hAB6VhMyYFBJIAGZOAA5mKhpPW9iaWdFA+OYGPlLBB8yOkV+2WuZO/iuz8jS7+AUHDd64xFK6KLCjpt1nL4XqWjSmtiCqyBtD8eSDmN7+GB474p6ggYkknEscyxNSTzJ/OFVjj1oaUrzyhWdjl3LzTaOFHbuWX2bWjsWiSfcnF1H2Jig4eIY/ei6Rk+p1saRpACYRSeChIyrnL6YqV5kiNXENUyzFFB1Crw7368nYSRCoIlEjPdaLBsZ5IHYmC8OTV7YpwyP3jwEQ8yWGBDCoOYMaFrPo3bySF76G+nzDNfEVHKoO6M+U/4OBBGYI3GsJ3ww8o0nTdR4le1vlfgktA6xvZWSXNq8gkKrHF5ddxPvJ1xHONFQxk1olB0KnIihi/6lWtptjks5qwUoxOZMtmSp5m7XxiSibfDEuqaaEGrILGe/uTkEEEMFQV3W2zlhKulgzGahuhSWQyJkwpRlObSZeQrhhSKvIsq7SZapilZH0pGvMs1J9nEqXcvPfAdZLNV8sA9TgWu3jTaEIs0YmQxm04gI6OOt12pzpFVbS0kz5jTJVouvVvcVGEu7LZZov5Ky4Y0ba4BsIALTq24MgFWvDaTgGqDepOmC9UYGtK1HGJOI/QNl2UhVwxZ5lF7o2sxpt1TvUX6A8BEhAAiVkOghcIlZDoIXAAQQQQAEQ+s2jXtEsIjKKMCQ1aGmWIxFDQ+ETEcMePk6jJxeUUUao2j4pPm/wD2xw6o2n4pHnM/7YvcEceDD5Df8x1H9X2Rn76nWw5TbOPCYYbnUa2k1Npk+AcfpGjx0R54MA/mWo/q+yM8sGoU8T5U2dOlkJMR+yGJOzcOBjQDEZxoYjkKjuMVHhC919lz3TeWEEEEdERwiIzSOgJM41daN8Sm63iRnuzrlEpBHjWe57GTi8oqE3UrctoYDiUUv4MCFr92LFojRqWaUsqXW6tcSakkkkkniSSfGHsEeKKXYls1FlixN5CCCCOiE4wwitTNWX7QSaioxPZ2THslrwBpMAN2gAoALtQQ1aizQQAeciXdULwAHkKR6QQQAf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4" descr="data:image/jpeg;base64,/9j/4AAQSkZJRgABAQAAAQABAAD/2wCEAAkGBxQSEhQUEhQVFhUXFRgYFhgYGRQXFhwVFhgYGBgaFRQcHSkgGBonHBUXITEhJSkrLi4uFyAzODQsNygtLisBCgoKDg0OGxAQGywmHyUsLCwsNCwsLCwsLCwsLSwsLCwsLCwsLCw3LCwsLCwsLCwsLCwsLCwsLCwsNCwsLCwsLP/AABEIAPsAuQMBIgACEQEDEQH/xAAcAAABBQEBAQAAAAAAAAAAAAAAAgQFBgcBAwj/xABGEAACAAMEBwUECAUCBAcAAAABAgADEQQSITEFBhNBUWFxIjKBkaEHQlJyFCNigpKxwdEzorLw8WPhg5PC0hUkJUNUc7P/xAAaAQACAwEBAAAAAAAAAAAAAAAABAMFBgIB/8QAMhEAAgIBAwIEBQIFBQAAAAAAAAECAxEEEiEFMRNBYXEiUZGhsTKBFBVS0eEjM0LB8P/aAAwDAQACEQMRAD8A2uVLFBgMhuEL2Q+EeQglZDoIXAAjZD4R5CDZD4R5CFwQAI2Q+EeQg2Q+EeQhcEACNkPhHkINkPhHkIXBAAjZD4R5CDZD4R5CFwQAI2Q+EeQg2Y4DyEKrFA1q9rdisM15JE2bMQ0YSwt0HgXYgeVYAL7sxwHkI5cXgPIRi8r26TJ0wS7No687dwGdUmgr3RLG4HfHpafanpRQb2iiopn9cac712nOPMoMGxsqgEkKAMSTQADmYRZ3lzFDIUZTky3WU9CMDHyhpfWu024CXNmzp7NRVU0ulicKSloCa5GkfSns/wBBtYdH2azue0iEv88xmmOByDOR4R3KKXnk8TyWDZD4R5CDZD4R5CFwRyeiNkPhHkINkPhHkIXBAAjZD4R5CDZD4R5CFwQAI2Q+EeQg2Q+EeQhcEACJWQ6CFwiVkOghcABBBBAAQQQQAEEEEABBBHDABB666dFhsU+0Gl5UOzByMxsEB5VIryBj5pn6nWmbZXtzOrEqZzIa7QyyTWZw4tThGi+3LSc21WmRoyzAswpMmAfE3cDcAq9ok/GOET2gNENISz2acRN2crF1LKAQCt1pdKN2XIvVqRTDeYrrNiWDuuG4rHsl1PlLZ0tk5A012vyq1FxUbssB8RIrXhSLpK0mJtoaWs6WQuDyrpv0IobzluJGQiRWTsZQSRLWiKAiVKLQbgwBphlhCXttACysCaYEZHf2sqZ4whObk8jUYpJIoOr/ALKJ8u2i12adKVJU+9LWYrHLvL2cMKla8QeEbDoWyzZaMJ80TXaY71VSihWPZRVJJoBhWsNNVmYyzUUQuzSya1IYkturS9UgnMNlQYzcWUHmKFJdzsEEEdHIQQQQAEEEEABBBBAAiVkOghcIlZDoIXAAQQQQAEEBhEyYFBLEAAEknAADEkncIAFVgrFN0trygN2zqJn22wTDO4vef0GOcU/TGn7Q9XLzAwaoWWXCFN6qimtaVzxqM4mlp7lDfteD2lwsns3Je/Y15p6g0LKDSpxGQzPSGUzTEunYN/hd7uPB8iOhjM9Wp1nacoJllrmAYre2pIPvYl8OsW+ZakBIZgpFK3jTPLOK6eokvIbnpowljdn2GFi0MsqZNnABrRPYtMmmlRX3VG5BkBvpjD2dIIUGXS8tSL2Rr3gx3V4jI0NDiD17Uo4npEfpHS7S1LKgwrQM1CxpgFCgknlCjm5POTtRxwj3l2yb78pF43ZrMfWWsFsnVuhe8xVVH2nIUV5CtTyBh9oeyy7Sl/6TtACysJYEsKRhRgSzqw6iudImrJoiTLIZZa3xWjntOKiho5xHhE8dNJvLIpXJcYHOjrKJUpJa1IRQoJzwFIcRwCOw+KhBBBAAQQQQAEEEEABBBBAAiVkOghcIlZDoIXAAQQQQAcMUL2jaeCkWYfYMzmztSVL6kivKi8YtmmNMSrMgaa2ZoqjvMeCj+6Rj+kreJ1pmtOoCcaHKrinkEVRXmeEO6Kh2S3eS/JBdYorH/sDyVo4ZzO0x31IAHBQN35+gcyrArEguV5ksfQA+tI89G21aMhCucwxJJpxpjjTMHrD0uCtCKOCKUqAVINajIEGmI48sau67U1WtOTTz8zTU1aa6mOytY+eE/wC/7nJ2rkxlN1lmqcMlcdCtRXpEdLlTJZqtQVqBdbIbwFbBOgiWsNpMuYhDAVdQxJAFwsL9ScKBbx8IdWuwICSk+UVNSO1iN9BdrWOV1K9PFjUvdC8+n6aE9s1jzysr6kSdNz1ALMtP9RVp+IU6ZxEW5J81qtNWlTWilezibuZoMRwESFqmGpUHPeL3drmAQKE4joI8FWgAGAAoBupF7odJVqYb7K0vljPJTa6+Wjt20WN++OBoLK6sry3SWyEFWWX9YKY4OzHy/eLvoPXOYpu2qjqT/EUUI+ZBgRzHlviqwRYPpun24SwVs9ffZLdN5NhslpWYodGVlORU1B8Y9qxkWitJzLNMvyjn30OCuKUx+FqZNyFajCNP0TpNLRLWZLOBzBzVhgVYbiDhSKXVaWVEue3zHqblYvUfwQQQqTBBBBAAQQQQAEEEEACJWQ6CFwiVkOghRMAHYY6Wt6yJbTHrRdwpUsclWu8mkPb0Z77QNIXpySR3ZYqecxxh+FR/OeETaenxbFAjtnsi5EJpTSD2iYZkylaUAGSrndX+8T6QWlrEXZClA1CDWtCtK7huP9RiThpNLF2KgEqAoqaCp7TEnhS56xqVXGEVGPYp1OTluZFvoyauIAJGIof3Ajr6Unq1CSnI4k+J/SvWH7C0DIyT9m649b2EetntImVRlusM0OPiNzCFbdHTbNSmuUPU9Qvog4QfD74GMrTLjBqnoaGHS6Rltmx8b0dm6LlnIFflP6ZQ0fQrVwmCn2kqfMMB6RItNXDtBfREctXOz9U39WKtemUQdkZ8eJ4AYsYiv/EJ7EtlQ0CkmvpgOlDE7I0ZLQMaXmINWbvUpu3KMBlDGXYAZIcYNQt1FSR0wiVxl27EcZQGkvS09hmi7jXtmvSgxhxY5l9qTpjmuWNxehC09YaSbI8yYiyhemMQoUe9+1BU13AGuEdnKUZlcFWVrrKcw3AjjiOtRSI90c4kyTw8rhFkkWdE7qgf3xh7YLdNkNfkuVO8YlG+dK0PCuByxwiL0ZInlcQFFMC9S1OaDPxIh/8AQDvmNXkEA8MCfWEtR1LSJbJc+w5R0bWT+KKx7mjau6xpaeyRcmgVKE1B4lG94eoqKxOrGPJZGUhkmMGBBU0FQRvBUAjhvzO7CL/qrrFt6ypoCzlFcMnXDtKPEVG7DjFLOVMnmp8fJ90OWaS+iP8Aqr912LJBHAY7HBCEEEEABBBBAAiVkOgjrRyVkOghNpmhFZ2NFUFieAAqT5CACI0xrFKkBgPrJgwuKd5yvNkvE76bjGZaRntMmF2xcsWIyJG+6DmBep4RIiYWqzd5iWb5mNSPCtPCOTJYYUOIz8Y90vUfAnnbwW1vQ1bWvial9iEmaRQAkGpyu5GvAjdHloi1F74OYav3WGHqGHhDK3STMtAVe8zLLXGgYlgq1PGpA8Ytek9VPoKymLl3mXhMOS1UBlCDOgo+JxNd2Q0tetrs2Yf6uxmL9HOndGS5Qyhpb5JIDr30xHPipPAjCHcEPNZEU8MRKmBlDDIgEeMLhvZlulk3A3l+VsfQ3vCke7MBiTQDOPF2B9zkxLwIORwPSGmkrSsuWRhiKAcv8Q1n6XLAiSL2YvHBajcOMQ0mQ89wKkzC2IOQHxdBl1w4RWavqlNKai8yLjQ9IvuxKSxE0L2fPIs0l7TMF6eztLRBS8EAViBwreFT0HXukpxtE7bzVW+BRaAUVeANKsce8edKVpDSx2NZS0GZxY72OAqfLwpHpPmhFLHIRlLtVO1uT8zW6Xp1dLz3flk9AI7EU2m1Gan0gGm13KfMfvC5ZY8iUhkukSloDS8XlAMPmNRd8VqOhhpO0szdmWhvHAAAsxJ3KoxJib1P1Ens4n2o7IFgxlYF2CmqhzkgwyxJruh3QbVZul2Sf3KfrNiVHhru8fRGoyWqoOVQD5x6QlYVExnwggggAIIIIAPOWcB0EQuuVruWcrvmMEHTvN6KYmk7o6CKDrXbdraCo7soXBzdqGYfRQOjcY4sltiNaKl23RX7siRDa32nZrXech+vSO2qWpGJNTlQtWvEARA2WyTZ1plyrwq7XSXNLpoaVw3kAU4kQhg1jkopt9kOtXLJtbZZhdvETkfH/TIevhdr1pF/9ox7Nn+dv6T+8SWrGqcqx1YG/NIoXIpQcEX3Rx3nyiF1nSZarWZCFVElSRer2mZUJJYZCkwClNx44Wejsjp5xnY8JMynU7f4uUnWvIqkEOLZo6bLUuyi7iQb2ajNgaUoM6Z0FYVbNFz5agtLoC10G8KVIJFSMaYcI0UeraOXaxGeWivbSUXyMZkutDkRkeW8cxElq/okWq0JLb+Gv1kwfEAeynQnPkD1hvo+wzZswywqVChq3jShNN4HpExqzbXstsSSyoVtAu3gWvK0u+adMVwpm+eEK6rq2ncNlc/iYzVoL42YnHGCO191RNmZ7XZlrJY3p0tR3DvdAPdyqN2O7JpoixbNbzDttix303L4fnU9NA9oDstidhjdeUWGOK7Va1puxBPIGM9k6XRsDVTzyx5xmr4pS4Nf0uyVlWJPs+CQhmtnWfa5NneYEV61NQDgD2VJwLHAAczyh1tBS9UUzrhSnWKVpS2B5pLVCnANgVvYdlhvF2kQrvyWNu5wai8Psb3YNBWeSoVJMsAbyoLHqxFTHLXq9ZZoo9nlGufYUH8QxjOdW9ZbTZ0G0e+nurMNVIOV2fiUJJHeqNwi96N1qkTAA9ZLZUmUA8Jg7J898PRnF9jMX6W6t5fPqh5o3QFns7XpMlEbiBjjnQnERJxwNHRHYo228sI7BBHp4EEEEABBBBABHaVt+ws7TaVKp2RjixwUcgSRGYylYjtE864MxJJZm4VJrQf7Rp2lLAJ8hpZN28oo1K0YEFTTeKgYb4zHSatKLpNW4yi8BXA3CCbpOYJAod9eIIhe9NpFx0mUE5Z7/wDQbZEJBuqKA1qBWpIp6RXbVa6z2Mtu7dZWGIDAkgg5VF0GOaRtgnOjgdmhUY1wOIOGAy9YmtStAC2Wh75pKliW0z4mvlwF5A7M1PDDnC8U3LCLm22FdbnPsa9o+07SVLmUpfRWpwvAGlfGKZpO0LI0hOaZUB5YobpOBly1DUGYvS2H943mWgUAAAAAADcAMgIpntAUiZZnOCUmpXg7bNl8KS2x6Q1dDfW4mX0u12pSeE+PqeembYjWSWRRr6Ci1GNUuhfxEL1junBdsslSQWDJXHGoU1NIrU2yIxqy15Gt2vErkTzhMqwSla8stFbiFAPDMdYqo6fEt2S6r6e4yTz2ZLav2lJdoYzGVF2XeYhRW9xPWGNvtyTLVZNk4JW0pU4haX197eOkMNLzVApdvTGU3RvpxruHOICekyXQsBjw3eNc4ep6ZdbLxoxeERaqzTQtassw35Y/J9AzZSuCrAFSCCDQgg4EEb4hxqfYu19QnaFDnhn3ccM90e2qekfpNkkzSasy0b51JVvVTEuIca+ZRqUoP4X9DPtKezgVJs04oDmj1I8HBrTkQ3URV7doH6Favo807RJqK8tyKds/xFPAhh2d9GUVrjG0xVvaBo1ZkhXI/huK0zuuQtRwoxVq7gpiKdccNof02tt8SKm8ozxEeS10UZScBkGrjTgr58m5Y0cySGUmUaUwKMDSvArmh9N9DlHpL7asj4kdltwyBBHUEHrDHZteulrs4D6uZumIMaON5G/hiRChoUiVsWl3s9LrtJFcsDK6Ygqo8os1i1zcYTpQb7Us085bHhwY14CKXZ9ICtyYLj8D3TzU7x/iPdrIM1JQ/ZpT8JBEdxtlEXt0VVvLX04Zpti07Im0CTFvH3W7L+CnE+ESIaMfe/kyrMXlgfwNUese9m0u0vKZMlciWUYZAV7PlEy1C80VtnSWv0y+prUEUCRrTaVHelvzdfyKFR6GJCRrmafWScfsOD/UBSO1dB+YpPp+oj/xz7Fwghpoq3rPlLMUEBq4HMFWKkHxUw7iUSxgRKyHQR52uzJMFHRXFa0YBhUb6HfHpKyHQQowAQc/VOyOWLWeXVsyBQ9RTI4Q90XomVZwRJlqgOJpvzzOZzPnD+kEeYR05yaxngIqXtFSsmUdwm4+KsItsVvX2XWy1+GYhPStP+qJ9O8Wx9yG79D9iiWWbhdOYy6f7R7TXugscgCT0ER01KilSDuIzB4iG1qtM4KVKhxTcMxw5b4l1/S5xu3Vr4X9v8Ft03rEJUbLXiSXGfP/ACellBasxu8+7gu5Y9J8oOpU7/7rHLNaFmIHXJhUfsRuMesaWqEYQUY9jJW2TnY5y7tkv7L9JmVOeyOcHq8v51Hau9VFafZMagIw+03kZJ0v+JKYOvO6a0PLDyrGy6K0is+TLmpirqCOXEHmDUeEUHUqNlm5dmWWms3x5HZhrpKyCbJmSzk6MvmCIdQGK4ZTxyY+Goyk5sLp+ZQSPyb+zC7TZw60yIxU7wRvEP8AWayXJ09AKdu+n3gsyoHzlh4Q0lvUAjeAfSK+aw2jYaee+tS+ayMkAnKZc0Udcx+TKeB/zDVnmWc9rty+PDr8P5dMoeW+QcJid9fVd4/WPazTxMWoyOY/MERwTILLbFmZHHeN8OIh7Zosg35O73a0/Ad3SOWTS5GEwZYE5EfMOMB13JP6Ou4AdMPOmcQ7aYuWrZVOzFQxOJv0vYHgMom5MwMKqQRyigymvWgnjMmN5l/3EeojksNI3rUdw1jlkYgtNp/zpkT0QGoUq7YLP9pC46TGLj0YRPxYR7Ix93+5L3YiVkOghcIlZDoIXHRGEEEEABETrTIv2SeOEst4p2wP5Ylo85yXlIORBHnhHsXiSZ41lYMbjjCFPIMslDmhKmufZNK+kcjYp7o5XmULWHggNE2rZm63dNB0bKvjSJ+ICTZg1oSWcQ05ENcqO4XH8UXPWPRJs066P4bVaWeW9TzGA6U5gQRuUbFW/NDFleY70RcWT2c6SEuY9kY4OTMk9c5ij+qnzc4rcIaYyMk2X35TB06rmOhWop9qDV0K6px8/I509mySZtQjsNdG2xZ0qXNQ9l1DDoRWHUZTGC5KPrxJuz0f4pZBPNCSPR2ir2fsllO41HytU+hvDoBF418k1ly3+GZQngHBH9Vwfeih6Re6L+6hVujd0/ioPvE7oSuWJmk6dPOnXplFO0npN5swteIUHsAEgADLLeaV8YkdXbeVreNReIPTMHwvRGaXs2ymuuQBqvynEft4Q6sMu6grmcT4/sKCIWWUFyW+2WlZaM7ZAfngAOZNB4xSp2knmzgxwxoANynChO/jWHGmLeTLSUdxqeYHdB9fSIyyirr1/LH9I9B9yclTSpqpIMQmj2O0rmdm5A3k1T9z5xMRpug9RbG0uyz9mVmCVLY3WYKzFVYlkyNSAY7qhuFtdqY6fDa7lr0LZNjZ5Mof+3KRPwqB+kPY4sdh9GTby8sRKyHQQuESsh0ELgPAggggADCTCoIAMx1ysWytTH3Zg2i9e64rvxofviIWNH120ftZBYDtSu2KZlQO0BxNMacQIzcRpOnXb6cea4KnVV7Z5+ZHLLpbbMdxtFnPlOSv9842LWbRP0mQVFBMWrSzuvgYA8jkevKMjts0I8mZvSajfgYN+kbiDWEeptxtjJDWl+KvDMaoRgQVIJBBzBBoQeYOEcJi2a86FuN9JQdlqCcODZK/jgp8OdaTpBSy3BmSPIZnpFrptQrq1Jd/MRtqcJ4Zd/ZnpIDbWUnuNtJfyTDVgOjGv34vdYwfQltNhtkqZWoFb4GZlN2XqOVQ3VRGx6I1hs9qLCRNDlRUgBhQZbwN8UOvq2W58mWmnluh7CtZbLtbNNUCpu3lrlflkOlfvKDGcsoYYgFSPAg/5jVnFQQciKHxjLGlXCyHNWZfwMV/SKnULszQdHnzKD9yua0WVWaVx94fYGP54eJhpDjSE29Nc7gbo6L+5veFI8IUZoK1jk8NK6ImLKW1EfVO5l14FRUV5GrY/Z6RHWIfWL4n+Vh+sbZqbo9J+i0lTBVH2wYf8VxhzFBQ8hGV6d1emWC1iW+KG9snyDrdJx4MMiP0iedeEmiq0urU7ZVS7549eRMw0BPIxvmjpQSVLUZKigdAoEYrq/YDPtMqWATVwWwyRTVieAwp4jiI3FREmmXDYr1uxOcY+goR2OCOwyUgiVkOghcIlZDoIXAAQQQQAEEEEACWEZLpyw/R7TMkjIBZif8A1zC4XyKMPARrZjO/azowlZVoQveB2TKte0hJZThvU3iPmOeEOaG/wreXwyC+l2Rwu5Rp6tOe6RdC578/9iIvWqGs7SQsi1PWXgsuacLpyCTD8PBt1aGKFo15qub0uYVKgV2b1quVTTgeuAhxpK1G4Rs5mIpUrQepi11E9NdDE5rPuQ16fVQklGDx7G42iWHRlYVVlKkZggihHSkYppItLV7tCyMyMagmiMVNDvbDzPhF59nmsMy0IJDyqCVKAMy+ST7q1W7gSKnPdFf0pq9Ls84oyKa1eWxFbyk41rhfBz6g74ptPrf4bLXKLH+Xu+xVye1rnn8FNsbNXaKKihBY1u48/exAi2ezJxLtqrueXMHVuy/5K0dtUq8jKBuw/SGGqMy7brKxNKTCPxo8unm4hO/XWaixbu3yL2PTatPppqPMsfjk2wRnmt0rZ2ma3xKswVyrduED8FerRocUz2k2b6oTBuDofvLeFeGKnxI4wWxzEq+n2+HevXj6mXLl/e/GFRxY7FczYLhGu+zk/wDp8n5p3/7TIktYdASbZK2c4HAhkZaB0cZMhINDuxqCDQxGezc/+Ql/PNp/zXr61i0RZR5ijEXNxuk183+SG1e1bk2MES7zM3ed6FyKkgYAADHID1iYpHYI6SS7EcpOTzJ8hBBBHpyIlZDoIXCJWQ6CFwAEEEEABBBBAByGOmbBt5Ly8iR2TwcYqedGAw35Q/jkB6nh5Rk6txwORHAjAjwMeNvUGW9fhPoImtZ7HsrS1B2Zg2i/McJi+BAb/icohrcfq3+U/lFdOOJNGw013i1xmWn2W2O7ZWmnObNanySzcH8wc14MIsGntFC0yilbrA3pb0rdcZVG9TkRhUE5Zx46mJSw2Uf6KeorE1SH4x+FIyl1snc5+eTKXRlZkcUdTRhwb9iCCDvBBiAtA2U9XG50dfBgfzEajrdoXaLtpYrNRaED30GJHzDEjxG+M60tIEyXeGNN43qc6QnZDZI0mk1K1NTT74wzaEaoqMjiIj9YdG/SbPNk5F17J4OCGQ+DAHwjx1U0gJ9kkTMCSgDUyDr2WHgQYl6w93Rl3mEvY+ekUgUYUYYMODKaMOoIIjpNP7x8BGqazairaHM2U4lTGNXBFUY0pWgIIbAY7+G+PDQHs+Emas2dMEy7iqBaJe3MxJ7VNww8YTdEt3oaOPV6vBy/1Y7epYNUtHmz2SRKbvBKt87ku/8AMxiYhIWFQ4ZuUtzbYQQQQHgQQQQAIlZDoIXCJWQ6CFwAEEEEABBBBAAQQQQAVrXey1kiZvlsCfkYhW8BUN0Bii28VlTB9k/lGrW6yrNlzJbCqujI3RgQfzjLQhClX7wqrfMKqfy9YV1C5TL3pFvwyr/c0fVog2Sz3ctklPwiJSK7qDPv2CR9lTLPWUzIfVTFihmPZFLYsTa9Thiha2aLEqZfUfVzK1G4PmfAip6144X6IfWfRu3k0Xvob6jiQrCh6hiOtI5sjuiTaS7wrVLy8/YouqmlTZLSJTH6mewA+zMYgA47q4HqDuMagIyG0SBNShqN44gxZ9WNaytJFsOOAlzjgrcBMPuturvw35w02Y+Fll1LRtvxoL3/ALl5ghNY6IZKQ7BBBAAR52icEUsxCqBUsxAAA3knACIa3zXSfevtdXZsFrRNm5MuZUbyKhuVBxh/pZxsyuFSVAHVgIAHcmcrgMpDA5EEEHoRnC4jNXVpKav/AMi1HwNpnEekScACJWQ6CFwiVkOghcABBBBAAQQR5WieqKXchVUEsSaAAYkk7hAB6VhMyYFBJIAGZOAA5mKhpPW9iaWdFA+OYGPlLBB8yOkV+2WuZO/iuz8jS7+AUHDd64xFK6KLCjpt1nL4XqWjSmtiCqyBtD8eSDmN7+GB474p6ggYkknEscyxNSTzJ/OFVjj1oaUrzyhWdjl3LzTaOFHbuWX2bWjsWiSfcnF1H2Jig4eIY/ei6Rk+p1saRpACYRSeChIyrnL6YqV5kiNXENUyzFFB1Crw7368nYSRCoIlEjPdaLBsZ5IHYmC8OTV7YpwyP3jwEQ8yWGBDCoOYMaFrPo3bySF76G+nzDNfEVHKoO6M+U/4OBBGYI3GsJ3ww8o0nTdR4le1vlfgktA6xvZWSXNq8gkKrHF5ddxPvJ1xHONFQxk1olB0KnIihi/6lWtptjks5qwUoxOZMtmSp5m7XxiSibfDEuqaaEGrILGe/uTkEEEMFQV3W2zlhKulgzGahuhSWQyJkwpRlObSZeQrhhSKvIsq7SZapilZH0pGvMs1J9nEqXcvPfAdZLNV8sA9TgWu3jTaEIs0YmQxm04gI6OOt12pzpFVbS0kz5jTJVouvVvcVGEu7LZZov5Ky4Y0ba4BsIALTq24MgFWvDaTgGqDepOmC9UYGtK1HGJOI/QNl2UhVwxZ5lF7o2sxpt1TvUX6A8BEhAAiVkOghcIlZDoIXAAQQQQAEQ+s2jXtEsIjKKMCQ1aGmWIxFDQ+ETEcMePk6jJxeUUUao2j4pPm/wD2xw6o2n4pHnM/7YvcEceDD5Df8x1H9X2Rn76nWw5TbOPCYYbnUa2k1Npk+AcfpGjx0R54MA/mWo/q+yM8sGoU8T5U2dOlkJMR+yGJOzcOBjQDEZxoYjkKjuMVHhC919lz3TeWEEEEdERwiIzSOgJM41daN8Sm63iRnuzrlEpBHjWe57GTi8oqE3UrctoYDiUUv4MCFr92LFojRqWaUsqXW6tcSakkkkkniSSfGHsEeKKXYls1FlixN5CCCCOiE4wwitTNWX7QSaioxPZ2THslrwBpMAN2gAoALtQQ1aizQQAeciXdULwAHkKR6QQQAf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QSEhQUEhQVFhUXFRgYFhgYGRQXFhwVFhgYGBgaFRQcHSkgGBonHBUXITEhJSkrLi4uFyAzODQsNygtLisBCgoKDg0OGxAQGywmHyUsLCwsNCwsLCwsLCwsLSwsLCwsLCwsLCw3LCwsLCwsLCwsLCwsLCwsLCwsNCwsLCwsLP/AABEIAPsAuQMBIgACEQEDEQH/xAAcAAABBQEBAQAAAAAAAAAAAAAAAgQFBgcBAwj/xABGEAACAAMEBwUECAUCBAcAAAABAgADEQQSITEFBhNBUWFxIjKBkaEHQlJyFCNigpKxwdEzorLw8WPhg5PC0hUkJUNUc7P/xAAaAQACAwEBAAAAAAAAAAAAAAAABAMFBgIB/8QAMhEAAgIBAwIEBQIFBQAAAAAAAAECAxEEEiEFMRNBYXEiUZGhsTKBFBVS0eEjM0LB8P/aAAwDAQACEQMRAD8A2uVLFBgMhuEL2Q+EeQglZDoIXAAjZD4R5CDZD4R5CFwQAI2Q+EeQg2Q+EeQhcEACNkPhHkINkPhHkIXBAAjZD4R5CDZD4R5CFwQAI2Q+EeQg2Y4DyEKrFA1q9rdisM15JE2bMQ0YSwt0HgXYgeVYAL7sxwHkI5cXgPIRi8r26TJ0wS7No687dwGdUmgr3RLG4HfHpafanpRQb2iiopn9cac712nOPMoMGxsqgEkKAMSTQADmYRZ3lzFDIUZTky3WU9CMDHyhpfWu024CXNmzp7NRVU0ulicKSloCa5GkfSns/wBBtYdH2azue0iEv88xmmOByDOR4R3KKXnk8TyWDZD4R5CDZD4R5CFwRyeiNkPhHkINkPhHkIXBAAjZD4R5CDZD4R5CFwQAI2Q+EeQg2Q+EeQhcEACJWQ6CFwiVkOghcABBBBAAQQQQAEEEEABBBHDABB666dFhsU+0Gl5UOzByMxsEB5VIryBj5pn6nWmbZXtzOrEqZzIa7QyyTWZw4tThGi+3LSc21WmRoyzAswpMmAfE3cDcAq9ok/GOET2gNENISz2acRN2crF1LKAQCt1pdKN2XIvVqRTDeYrrNiWDuuG4rHsl1PlLZ0tk5A012vyq1FxUbssB8RIrXhSLpK0mJtoaWs6WQuDyrpv0IobzluJGQiRWTsZQSRLWiKAiVKLQbgwBphlhCXttACysCaYEZHf2sqZ4whObk8jUYpJIoOr/ALKJ8u2i12adKVJU+9LWYrHLvL2cMKla8QeEbDoWyzZaMJ80TXaY71VSihWPZRVJJoBhWsNNVmYyzUUQuzSya1IYkturS9UgnMNlQYzcWUHmKFJdzsEEEdHIQQQQAEEEEABBBBAAiVkOghcIlZDoIXAAQQQQAEEBhEyYFBLEAAEknAADEkncIAFVgrFN0trygN2zqJn22wTDO4vef0GOcU/TGn7Q9XLzAwaoWWXCFN6qimtaVzxqM4mlp7lDfteD2lwsns3Je/Y15p6g0LKDSpxGQzPSGUzTEunYN/hd7uPB8iOhjM9Wp1nacoJllrmAYre2pIPvYl8OsW+ZakBIZgpFK3jTPLOK6eokvIbnpowljdn2GFi0MsqZNnABrRPYtMmmlRX3VG5BkBvpjD2dIIUGXS8tSL2Rr3gx3V4jI0NDiD17Uo4npEfpHS7S1LKgwrQM1CxpgFCgknlCjm5POTtRxwj3l2yb78pF43ZrMfWWsFsnVuhe8xVVH2nIUV5CtTyBh9oeyy7Sl/6TtACysJYEsKRhRgSzqw6iudImrJoiTLIZZa3xWjntOKiho5xHhE8dNJvLIpXJcYHOjrKJUpJa1IRQoJzwFIcRwCOw+KhBBBAAQQQQAEEEEABBBBAAiVkOghcIlZDoIXAAQQQQAcMUL2jaeCkWYfYMzmztSVL6kivKi8YtmmNMSrMgaa2ZoqjvMeCj+6Rj+kreJ1pmtOoCcaHKrinkEVRXmeEO6Kh2S3eS/JBdYorH/sDyVo4ZzO0x31IAHBQN35+gcyrArEguV5ksfQA+tI89G21aMhCucwxJJpxpjjTMHrD0uCtCKOCKUqAVINajIEGmI48sau67U1WtOTTz8zTU1aa6mOytY+eE/wC/7nJ2rkxlN1lmqcMlcdCtRXpEdLlTJZqtQVqBdbIbwFbBOgiWsNpMuYhDAVdQxJAFwsL9ScKBbx8IdWuwICSk+UVNSO1iN9BdrWOV1K9PFjUvdC8+n6aE9s1jzysr6kSdNz1ALMtP9RVp+IU6ZxEW5J81qtNWlTWilezibuZoMRwESFqmGpUHPeL3drmAQKE4joI8FWgAGAAoBupF7odJVqYb7K0vljPJTa6+Wjt20WN++OBoLK6sry3SWyEFWWX9YKY4OzHy/eLvoPXOYpu2qjqT/EUUI+ZBgRzHlviqwRYPpun24SwVs9ffZLdN5NhslpWYodGVlORU1B8Y9qxkWitJzLNMvyjn30OCuKUx+FqZNyFajCNP0TpNLRLWZLOBzBzVhgVYbiDhSKXVaWVEue3zHqblYvUfwQQQqTBBBBAAQQQQAEEEEACJWQ6CFwiVkOghRMAHYY6Wt6yJbTHrRdwpUsclWu8mkPb0Z77QNIXpySR3ZYqecxxh+FR/OeETaenxbFAjtnsi5EJpTSD2iYZkylaUAGSrndX+8T6QWlrEXZClA1CDWtCtK7huP9RiThpNLF2KgEqAoqaCp7TEnhS56xqVXGEVGPYp1OTluZFvoyauIAJGIof3Ajr6Unq1CSnI4k+J/SvWH7C0DIyT9m649b2EetntImVRlusM0OPiNzCFbdHTbNSmuUPU9Qvog4QfD74GMrTLjBqnoaGHS6Rltmx8b0dm6LlnIFflP6ZQ0fQrVwmCn2kqfMMB6RItNXDtBfREctXOz9U39WKtemUQdkZ8eJ4AYsYiv/EJ7EtlQ0CkmvpgOlDE7I0ZLQMaXmINWbvUpu3KMBlDGXYAZIcYNQt1FSR0wiVxl27EcZQGkvS09hmi7jXtmvSgxhxY5l9qTpjmuWNxehC09YaSbI8yYiyhemMQoUe9+1BU13AGuEdnKUZlcFWVrrKcw3AjjiOtRSI90c4kyTw8rhFkkWdE7qgf3xh7YLdNkNfkuVO8YlG+dK0PCuByxwiL0ZInlcQFFMC9S1OaDPxIh/8AQDvmNXkEA8MCfWEtR1LSJbJc+w5R0bWT+KKx7mjau6xpaeyRcmgVKE1B4lG94eoqKxOrGPJZGUhkmMGBBU0FQRvBUAjhvzO7CL/qrrFt6ypoCzlFcMnXDtKPEVG7DjFLOVMnmp8fJ90OWaS+iP8Aqr912LJBHAY7HBCEEEEABBBBAAiVkOgjrRyVkOghNpmhFZ2NFUFieAAqT5CACI0xrFKkBgPrJgwuKd5yvNkvE76bjGZaRntMmF2xcsWIyJG+6DmBep4RIiYWqzd5iWb5mNSPCtPCOTJYYUOIz8Y90vUfAnnbwW1vQ1bWvial9iEmaRQAkGpyu5GvAjdHloi1F74OYav3WGHqGHhDK3STMtAVe8zLLXGgYlgq1PGpA8Ytek9VPoKymLl3mXhMOS1UBlCDOgo+JxNd2Q0tetrs2Yf6uxmL9HOndGS5Qyhpb5JIDr30xHPipPAjCHcEPNZEU8MRKmBlDDIgEeMLhvZlulk3A3l+VsfQ3vCke7MBiTQDOPF2B9zkxLwIORwPSGmkrSsuWRhiKAcv8Q1n6XLAiSL2YvHBajcOMQ0mQ89wKkzC2IOQHxdBl1w4RWavqlNKai8yLjQ9IvuxKSxE0L2fPIs0l7TMF6eztLRBS8EAViBwreFT0HXukpxtE7bzVW+BRaAUVeANKsce8edKVpDSx2NZS0GZxY72OAqfLwpHpPmhFLHIRlLtVO1uT8zW6Xp1dLz3flk9AI7EU2m1Gan0gGm13KfMfvC5ZY8iUhkukSloDS8XlAMPmNRd8VqOhhpO0szdmWhvHAAAsxJ3KoxJib1P1Ens4n2o7IFgxlYF2CmqhzkgwyxJruh3QbVZul2Sf3KfrNiVHhru8fRGoyWqoOVQD5x6QlYVExnwggggAIIIIAPOWcB0EQuuVruWcrvmMEHTvN6KYmk7o6CKDrXbdraCo7soXBzdqGYfRQOjcY4sltiNaKl23RX7siRDa32nZrXech+vSO2qWpGJNTlQtWvEARA2WyTZ1plyrwq7XSXNLpoaVw3kAU4kQhg1jkopt9kOtXLJtbZZhdvETkfH/TIevhdr1pF/9ox7Nn+dv6T+8SWrGqcqx1YG/NIoXIpQcEX3Rx3nyiF1nSZarWZCFVElSRer2mZUJJYZCkwClNx44Wejsjp5xnY8JMynU7f4uUnWvIqkEOLZo6bLUuyi7iQb2ajNgaUoM6Z0FYVbNFz5agtLoC10G8KVIJFSMaYcI0UeraOXaxGeWivbSUXyMZkutDkRkeW8cxElq/okWq0JLb+Gv1kwfEAeynQnPkD1hvo+wzZswywqVChq3jShNN4HpExqzbXstsSSyoVtAu3gWvK0u+adMVwpm+eEK6rq2ncNlc/iYzVoL42YnHGCO191RNmZ7XZlrJY3p0tR3DvdAPdyqN2O7JpoixbNbzDttix303L4fnU9NA9oDstidhjdeUWGOK7Va1puxBPIGM9k6XRsDVTzyx5xmr4pS4Nf0uyVlWJPs+CQhmtnWfa5NneYEV61NQDgD2VJwLHAAczyh1tBS9UUzrhSnWKVpS2B5pLVCnANgVvYdlhvF2kQrvyWNu5wai8Psb3YNBWeSoVJMsAbyoLHqxFTHLXq9ZZoo9nlGufYUH8QxjOdW9ZbTZ0G0e+nurMNVIOV2fiUJJHeqNwi96N1qkTAA9ZLZUmUA8Jg7J898PRnF9jMX6W6t5fPqh5o3QFns7XpMlEbiBjjnQnERJxwNHRHYo228sI7BBHp4EEEEABBBBABHaVt+ws7TaVKp2RjixwUcgSRGYylYjtE864MxJJZm4VJrQf7Rp2lLAJ8hpZN28oo1K0YEFTTeKgYb4zHSatKLpNW4yi8BXA3CCbpOYJAod9eIIhe9NpFx0mUE5Z7/wDQbZEJBuqKA1qBWpIp6RXbVa6z2Mtu7dZWGIDAkgg5VF0GOaRtgnOjgdmhUY1wOIOGAy9YmtStAC2Wh75pKliW0z4mvlwF5A7M1PDDnC8U3LCLm22FdbnPsa9o+07SVLmUpfRWpwvAGlfGKZpO0LI0hOaZUB5YobpOBly1DUGYvS2H943mWgUAAAAAADcAMgIpntAUiZZnOCUmpXg7bNl8KS2x6Q1dDfW4mX0u12pSeE+PqeembYjWSWRRr6Ci1GNUuhfxEL1junBdsslSQWDJXHGoU1NIrU2yIxqy15Gt2vErkTzhMqwSla8stFbiFAPDMdYqo6fEt2S6r6e4yTz2ZLav2lJdoYzGVF2XeYhRW9xPWGNvtyTLVZNk4JW0pU4haX197eOkMNLzVApdvTGU3RvpxruHOICekyXQsBjw3eNc4ep6ZdbLxoxeERaqzTQtassw35Y/J9AzZSuCrAFSCCDQgg4EEb4hxqfYu19QnaFDnhn3ccM90e2qekfpNkkzSasy0b51JVvVTEuIca+ZRqUoP4X9DPtKezgVJs04oDmj1I8HBrTkQ3URV7doH6Favo807RJqK8tyKds/xFPAhh2d9GUVrjG0xVvaBo1ZkhXI/huK0zuuQtRwoxVq7gpiKdccNof02tt8SKm8ozxEeS10UZScBkGrjTgr58m5Y0cySGUmUaUwKMDSvArmh9N9DlHpL7asj4kdltwyBBHUEHrDHZteulrs4D6uZumIMaON5G/hiRChoUiVsWl3s9LrtJFcsDK6Ygqo8os1i1zcYTpQb7Us085bHhwY14CKXZ9ICtyYLj8D3TzU7x/iPdrIM1JQ/ZpT8JBEdxtlEXt0VVvLX04Zpti07Im0CTFvH3W7L+CnE+ESIaMfe/kyrMXlgfwNUese9m0u0vKZMlciWUYZAV7PlEy1C80VtnSWv0y+prUEUCRrTaVHelvzdfyKFR6GJCRrmafWScfsOD/UBSO1dB+YpPp+oj/xz7Fwghpoq3rPlLMUEBq4HMFWKkHxUw7iUSxgRKyHQR52uzJMFHRXFa0YBhUb6HfHpKyHQQowAQc/VOyOWLWeXVsyBQ9RTI4Q90XomVZwRJlqgOJpvzzOZzPnD+kEeYR05yaxngIqXtFSsmUdwm4+KsItsVvX2XWy1+GYhPStP+qJ9O8Wx9yG79D9iiWWbhdOYy6f7R7TXugscgCT0ER01KilSDuIzB4iG1qtM4KVKhxTcMxw5b4l1/S5xu3Vr4X9v8Ft03rEJUbLXiSXGfP/ACellBasxu8+7gu5Y9J8oOpU7/7rHLNaFmIHXJhUfsRuMesaWqEYQUY9jJW2TnY5y7tkv7L9JmVOeyOcHq8v51Hau9VFafZMagIw+03kZJ0v+JKYOvO6a0PLDyrGy6K0is+TLmpirqCOXEHmDUeEUHUqNlm5dmWWms3x5HZhrpKyCbJmSzk6MvmCIdQGK4ZTxyY+Goyk5sLp+ZQSPyb+zC7TZw60yIxU7wRvEP8AWayXJ09AKdu+n3gsyoHzlh4Q0lvUAjeAfSK+aw2jYaee+tS+ayMkAnKZc0Udcx+TKeB/zDVnmWc9rty+PDr8P5dMoeW+QcJid9fVd4/WPazTxMWoyOY/MERwTILLbFmZHHeN8OIh7Zosg35O73a0/Ad3SOWTS5GEwZYE5EfMOMB13JP6Ou4AdMPOmcQ7aYuWrZVOzFQxOJv0vYHgMom5MwMKqQRyigymvWgnjMmN5l/3EeojksNI3rUdw1jlkYgtNp/zpkT0QGoUq7YLP9pC46TGLj0YRPxYR7Ix93+5L3YiVkOghcIlZDoIXHRGEEEEABETrTIv2SeOEst4p2wP5Ylo85yXlIORBHnhHsXiSZ41lYMbjjCFPIMslDmhKmufZNK+kcjYp7o5XmULWHggNE2rZm63dNB0bKvjSJ+ICTZg1oSWcQ05ENcqO4XH8UXPWPRJs066P4bVaWeW9TzGA6U5gQRuUbFW/NDFleY70RcWT2c6SEuY9kY4OTMk9c5ij+qnzc4rcIaYyMk2X35TB06rmOhWop9qDV0K6px8/I509mySZtQjsNdG2xZ0qXNQ9l1DDoRWHUZTGC5KPrxJuz0f4pZBPNCSPR2ir2fsllO41HytU+hvDoBF418k1ly3+GZQngHBH9Vwfeih6Re6L+6hVujd0/ioPvE7oSuWJmk6dPOnXplFO0npN5swteIUHsAEgADLLeaV8YkdXbeVreNReIPTMHwvRGaXs2ymuuQBqvynEft4Q6sMu6grmcT4/sKCIWWUFyW+2WlZaM7ZAfngAOZNB4xSp2knmzgxwxoANynChO/jWHGmLeTLSUdxqeYHdB9fSIyyirr1/LH9I9B9yclTSpqpIMQmj2O0rmdm5A3k1T9z5xMRpug9RbG0uyz9mVmCVLY3WYKzFVYlkyNSAY7qhuFtdqY6fDa7lr0LZNjZ5Mof+3KRPwqB+kPY4sdh9GTby8sRKyHQQuESsh0ELgPAggggADCTCoIAMx1ysWytTH3Zg2i9e64rvxofviIWNH120ftZBYDtSu2KZlQO0BxNMacQIzcRpOnXb6cea4KnVV7Z5+ZHLLpbbMdxtFnPlOSv9842LWbRP0mQVFBMWrSzuvgYA8jkevKMjts0I8mZvSajfgYN+kbiDWEeptxtjJDWl+KvDMaoRgQVIJBBzBBoQeYOEcJi2a86FuN9JQdlqCcODZK/jgp8OdaTpBSy3BmSPIZnpFrptQrq1Jd/MRtqcJ4Zd/ZnpIDbWUnuNtJfyTDVgOjGv34vdYwfQltNhtkqZWoFb4GZlN2XqOVQ3VRGx6I1hs9qLCRNDlRUgBhQZbwN8UOvq2W58mWmnluh7CtZbLtbNNUCpu3lrlflkOlfvKDGcsoYYgFSPAg/5jVnFQQciKHxjLGlXCyHNWZfwMV/SKnULszQdHnzKD9yua0WVWaVx94fYGP54eJhpDjSE29Nc7gbo6L+5veFI8IUZoK1jk8NK6ImLKW1EfVO5l14FRUV5GrY/Z6RHWIfWL4n+Vh+sbZqbo9J+i0lTBVH2wYf8VxhzFBQ8hGV6d1emWC1iW+KG9snyDrdJx4MMiP0iedeEmiq0urU7ZVS7549eRMw0BPIxvmjpQSVLUZKigdAoEYrq/YDPtMqWATVwWwyRTVieAwp4jiI3FREmmXDYr1uxOcY+goR2OCOwyUgiVkOghcIlZDoIXAAQQQQAEEEEACWEZLpyw/R7TMkjIBZif8A1zC4XyKMPARrZjO/azowlZVoQveB2TKte0hJZThvU3iPmOeEOaG/wreXwyC+l2Rwu5Rp6tOe6RdC578/9iIvWqGs7SQsi1PWXgsuacLpyCTD8PBt1aGKFo15qub0uYVKgV2b1quVTTgeuAhxpK1G4Rs5mIpUrQepi11E9NdDE5rPuQ16fVQklGDx7G42iWHRlYVVlKkZggihHSkYppItLV7tCyMyMagmiMVNDvbDzPhF59nmsMy0IJDyqCVKAMy+ST7q1W7gSKnPdFf0pq9Ls84oyKa1eWxFbyk41rhfBz6g74ptPrf4bLXKLH+Xu+xVye1rnn8FNsbNXaKKihBY1u48/exAi2ezJxLtqrueXMHVuy/5K0dtUq8jKBuw/SGGqMy7brKxNKTCPxo8unm4hO/XWaixbu3yL2PTatPppqPMsfjk2wRnmt0rZ2ma3xKswVyrduED8FerRocUz2k2b6oTBuDofvLeFeGKnxI4wWxzEq+n2+HevXj6mXLl/e/GFRxY7FczYLhGu+zk/wDp8n5p3/7TIktYdASbZK2c4HAhkZaB0cZMhINDuxqCDQxGezc/+Ql/PNp/zXr61i0RZR5ijEXNxuk183+SG1e1bk2MES7zM3ed6FyKkgYAADHID1iYpHYI6SS7EcpOTzJ8hBBBHpyIlZDoIXCJWQ6CFwAEEEEABBBBAByGOmbBt5Ly8iR2TwcYqedGAw35Q/jkB6nh5Rk6txwORHAjAjwMeNvUGW9fhPoImtZ7HsrS1B2Zg2i/McJi+BAb/icohrcfq3+U/lFdOOJNGw013i1xmWn2W2O7ZWmnObNanySzcH8wc14MIsGntFC0yilbrA3pb0rdcZVG9TkRhUE5Zx46mJSw2Uf6KeorE1SH4x+FIyl1snc5+eTKXRlZkcUdTRhwb9iCCDvBBiAtA2U9XG50dfBgfzEajrdoXaLtpYrNRaED30GJHzDEjxG+M60tIEyXeGNN43qc6QnZDZI0mk1K1NTT74wzaEaoqMjiIj9YdG/SbPNk5F17J4OCGQ+DAHwjx1U0gJ9kkTMCSgDUyDr2WHgQYl6w93Rl3mEvY+ekUgUYUYYMODKaMOoIIjpNP7x8BGqazairaHM2U4lTGNXBFUY0pWgIIbAY7+G+PDQHs+Emas2dMEy7iqBaJe3MxJ7VNww8YTdEt3oaOPV6vBy/1Y7epYNUtHmz2SRKbvBKt87ku/8AMxiYhIWFQ4ZuUtzbYQQQQHgQQQQAIlZDoIXCJWQ6CFwAEEEEABBBBAAQQQQAVrXey1kiZvlsCfkYhW8BUN0Bii28VlTB9k/lGrW6yrNlzJbCqujI3RgQfzjLQhClX7wqrfMKqfy9YV1C5TL3pFvwyr/c0fVog2Sz3ctklPwiJSK7qDPv2CR9lTLPWUzIfVTFihmPZFLYsTa9Thiha2aLEqZfUfVzK1G4PmfAip6144X6IfWfRu3k0Xvob6jiQrCh6hiOtI5sjuiTaS7wrVLy8/YouqmlTZLSJTH6mewA+zMYgA47q4HqDuMagIyG0SBNShqN44gxZ9WNaytJFsOOAlzjgrcBMPuturvw35w02Y+Fll1LRtvxoL3/ALl5ghNY6IZKQ7BBBAAR52icEUsxCqBUsxAAA3knACIa3zXSfevtdXZsFrRNm5MuZUbyKhuVBxh/pZxsyuFSVAHVgIAHcmcrgMpDA5EEEHoRnC4jNXVpKav/AMi1HwNpnEekScACJWQ6CFwiVkOghcABBBBAAQQR5WieqKXchVUEsSaAAYkk7hAB6VhMyYFBJIAGZOAA5mKhpPW9iaWdFA+OYGPlLBB8yOkV+2WuZO/iuz8jS7+AUHDd64xFK6KLCjpt1nL4XqWjSmtiCqyBtD8eSDmN7+GB474p6ggYkknEscyxNSTzJ/OFVjj1oaUrzyhWdjl3LzTaOFHbuWX2bWjsWiSfcnF1H2Jig4eIY/ei6Rk+p1saRpACYRSeChIyrnL6YqV5kiNXENUyzFFB1Crw7368nYSRCoIlEjPdaLBsZ5IHYmC8OTV7YpwyP3jwEQ8yWGBDCoOYMaFrPo3bySF76G+nzDNfEVHKoO6M+U/4OBBGYI3GsJ3ww8o0nTdR4le1vlfgktA6xvZWSXNq8gkKrHF5ddxPvJ1xHONFQxk1olB0KnIihi/6lWtptjks5qwUoxOZMtmSp5m7XxiSibfDEuqaaEGrILGe/uTkEEEMFQV3W2zlhKulgzGahuhSWQyJkwpRlObSZeQrhhSKvIsq7SZapilZH0pGvMs1J9nEqXcvPfAdZLNV8sA9TgWu3jTaEIs0YmQxm04gI6OOt12pzpFVbS0kz5jTJVouvVvcVGEu7LZZov5Ky4Y0ba4BsIALTq24MgFWvDaTgGqDepOmC9UYGtK1HGJOI/QNl2UhVwxZ5lF7o2sxpt1TvUX6A8BEhAAiVkOghcIlZDoIXAAQQQQAEQ+s2jXtEsIjKKMCQ1aGmWIxFDQ+ETEcMePk6jJxeUUUao2j4pPm/wD2xw6o2n4pHnM/7YvcEceDD5Df8x1H9X2Rn76nWw5TbOPCYYbnUa2k1Npk+AcfpGjx0R54MA/mWo/q+yM8sGoU8T5U2dOlkJMR+yGJOzcOBjQDEZxoYjkKjuMVHhC919lz3TeWEEEEdERwiIzSOgJM41daN8Sm63iRnuzrlEpBHjWe57GTi8oqE3UrctoYDiUUv4MCFr92LFojRqWaUsqXW6tcSakkkkkniSSfGHsEeKKXYls1FlixN5CCCCOiE4wwitTNWX7QSaioxPZ2THslrwBpMAN2gAoALtQQ1aizQQAeciXdULwAHkKR6QQQAf/Z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8" descr="data:image/jpeg;base64,/9j/4AAQSkZJRgABAQAAAQABAAD/2wCEAAkGBxQSEhQUEhQVFhUXFRgYFhgYGRQXFhwVFhgYGBgaFRQcHSkgGBonHBUXITEhJSkrLi4uFyAzODQsNygtLisBCgoKDg0OGxAQGywmHyUsLCwsNCwsLCwsLCwsLSwsLCwsLCwsLCw3LCwsLCwsLCwsLCwsLCwsLCwsNCwsLCwsLP/AABEIAPsAuQMBIgACEQEDEQH/xAAcAAABBQEBAQAAAAAAAAAAAAAAAgQFBgcBAwj/xABGEAACAAMEBwUECAUCBAcAAAABAgADEQQSITEFBhNBUWFxIjKBkaEHQlJyFCNigpKxwdEzorLw8WPhg5PC0hUkJUNUc7P/xAAaAQACAwEBAAAAAAAAAAAAAAAABAMFBgIB/8QAMhEAAgIBAwIEBQIFBQAAAAAAAAECAxEEEiEFMRNBYXEiUZGhsTKBFBVS0eEjM0LB8P/aAAwDAQACEQMRAD8A2uVLFBgMhuEL2Q+EeQglZDoIXAAjZD4R5CDZD4R5CFwQAI2Q+EeQg2Q+EeQhcEACNkPhHkINkPhHkIXBAAjZD4R5CDZD4R5CFwQAI2Q+EeQg2Y4DyEKrFA1q9rdisM15JE2bMQ0YSwt0HgXYgeVYAL7sxwHkI5cXgPIRi8r26TJ0wS7No687dwGdUmgr3RLG4HfHpafanpRQb2iiopn9cac712nOPMoMGxsqgEkKAMSTQADmYRZ3lzFDIUZTky3WU9CMDHyhpfWu024CXNmzp7NRVU0ulicKSloCa5GkfSns/wBBtYdH2azue0iEv88xmmOByDOR4R3KKXnk8TyWDZD4R5CDZD4R5CFwRyeiNkPhHkINkPhHkIXBAAjZD4R5CDZD4R5CFwQAI2Q+EeQg2Q+EeQhcEACJWQ6CFwiVkOghcABBBBAAQQQQAEEEEABBBHDABB666dFhsU+0Gl5UOzByMxsEB5VIryBj5pn6nWmbZXtzOrEqZzIa7QyyTWZw4tThGi+3LSc21WmRoyzAswpMmAfE3cDcAq9ok/GOET2gNENISz2acRN2crF1LKAQCt1pdKN2XIvVqRTDeYrrNiWDuuG4rHsl1PlLZ0tk5A012vyq1FxUbssB8RIrXhSLpK0mJtoaWs6WQuDyrpv0IobzluJGQiRWTsZQSRLWiKAiVKLQbgwBphlhCXttACysCaYEZHf2sqZ4whObk8jUYpJIoOr/ALKJ8u2i12adKVJU+9LWYrHLvL2cMKla8QeEbDoWyzZaMJ80TXaY71VSihWPZRVJJoBhWsNNVmYyzUUQuzSya1IYkturS9UgnMNlQYzcWUHmKFJdzsEEEdHIQQQQAEEEEABBBBAAiVkOghcIlZDoIXAAQQQQAEEBhEyYFBLEAAEknAADEkncIAFVgrFN0trygN2zqJn22wTDO4vef0GOcU/TGn7Q9XLzAwaoWWXCFN6qimtaVzxqM4mlp7lDfteD2lwsns3Je/Y15p6g0LKDSpxGQzPSGUzTEunYN/hd7uPB8iOhjM9Wp1nacoJllrmAYre2pIPvYl8OsW+ZakBIZgpFK3jTPLOK6eokvIbnpowljdn2GFi0MsqZNnABrRPYtMmmlRX3VG5BkBvpjD2dIIUGXS8tSL2Rr3gx3V4jI0NDiD17Uo4npEfpHS7S1LKgwrQM1CxpgFCgknlCjm5POTtRxwj3l2yb78pF43ZrMfWWsFsnVuhe8xVVH2nIUV5CtTyBh9oeyy7Sl/6TtACysJYEsKRhRgSzqw6iudImrJoiTLIZZa3xWjntOKiho5xHhE8dNJvLIpXJcYHOjrKJUpJa1IRQoJzwFIcRwCOw+KhBBBAAQQQQAEEEEABBBBAAiVkOghcIlZDoIXAAQQQQAcMUL2jaeCkWYfYMzmztSVL6kivKi8YtmmNMSrMgaa2ZoqjvMeCj+6Rj+kreJ1pmtOoCcaHKrinkEVRXmeEO6Kh2S3eS/JBdYorH/sDyVo4ZzO0x31IAHBQN35+gcyrArEguV5ksfQA+tI89G21aMhCucwxJJpxpjjTMHrD0uCtCKOCKUqAVINajIEGmI48sau67U1WtOTTz8zTU1aa6mOytY+eE/wC/7nJ2rkxlN1lmqcMlcdCtRXpEdLlTJZqtQVqBdbIbwFbBOgiWsNpMuYhDAVdQxJAFwsL9ScKBbx8IdWuwICSk+UVNSO1iN9BdrWOV1K9PFjUvdC8+n6aE9s1jzysr6kSdNz1ALMtP9RVp+IU6ZxEW5J81qtNWlTWilezibuZoMRwESFqmGpUHPeL3drmAQKE4joI8FWgAGAAoBupF7odJVqYb7K0vljPJTa6+Wjt20WN++OBoLK6sry3SWyEFWWX9YKY4OzHy/eLvoPXOYpu2qjqT/EUUI+ZBgRzHlviqwRYPpun24SwVs9ffZLdN5NhslpWYodGVlORU1B8Y9qxkWitJzLNMvyjn30OCuKUx+FqZNyFajCNP0TpNLRLWZLOBzBzVhgVYbiDhSKXVaWVEue3zHqblYvUfwQQQqTBBBBAAQQQQAEEEEACJWQ6CFwiVkOghRMAHYY6Wt6yJbTHrRdwpUsclWu8mkPb0Z77QNIXpySR3ZYqecxxh+FR/OeETaenxbFAjtnsi5EJpTSD2iYZkylaUAGSrndX+8T6QWlrEXZClA1CDWtCtK7huP9RiThpNLF2KgEqAoqaCp7TEnhS56xqVXGEVGPYp1OTluZFvoyauIAJGIof3Ajr6Unq1CSnI4k+J/SvWH7C0DIyT9m649b2EetntImVRlusM0OPiNzCFbdHTbNSmuUPU9Qvog4QfD74GMrTLjBqnoaGHS6Rltmx8b0dm6LlnIFflP6ZQ0fQrVwmCn2kqfMMB6RItNXDtBfREctXOz9U39WKtemUQdkZ8eJ4AYsYiv/EJ7EtlQ0CkmvpgOlDE7I0ZLQMaXmINWbvUpu3KMBlDGXYAZIcYNQt1FSR0wiVxl27EcZQGkvS09hmi7jXtmvSgxhxY5l9qTpjmuWNxehC09YaSbI8yYiyhemMQoUe9+1BU13AGuEdnKUZlcFWVrrKcw3AjjiOtRSI90c4kyTw8rhFkkWdE7qgf3xh7YLdNkNfkuVO8YlG+dK0PCuByxwiL0ZInlcQFFMC9S1OaDPxIh/8AQDvmNXkEA8MCfWEtR1LSJbJc+w5R0bWT+KKx7mjau6xpaeyRcmgVKE1B4lG94eoqKxOrGPJZGUhkmMGBBU0FQRvBUAjhvzO7CL/qrrFt6ypoCzlFcMnXDtKPEVG7DjFLOVMnmp8fJ90OWaS+iP8Aqr912LJBHAY7HBCEEEEABBBBAAiVkOgjrRyVkOghNpmhFZ2NFUFieAAqT5CACI0xrFKkBgPrJgwuKd5yvNkvE76bjGZaRntMmF2xcsWIyJG+6DmBep4RIiYWqzd5iWb5mNSPCtPCOTJYYUOIz8Y90vUfAnnbwW1vQ1bWvial9iEmaRQAkGpyu5GvAjdHloi1F74OYav3WGHqGHhDK3STMtAVe8zLLXGgYlgq1PGpA8Ytek9VPoKymLl3mXhMOS1UBlCDOgo+JxNd2Q0tetrs2Yf6uxmL9HOndGS5Qyhpb5JIDr30xHPipPAjCHcEPNZEU8MRKmBlDDIgEeMLhvZlulk3A3l+VsfQ3vCke7MBiTQDOPF2B9zkxLwIORwPSGmkrSsuWRhiKAcv8Q1n6XLAiSL2YvHBajcOMQ0mQ89wKkzC2IOQHxdBl1w4RWavqlNKai8yLjQ9IvuxKSxE0L2fPIs0l7TMF6eztLRBS8EAViBwreFT0HXukpxtE7bzVW+BRaAUVeANKsce8edKVpDSx2NZS0GZxY72OAqfLwpHpPmhFLHIRlLtVO1uT8zW6Xp1dLz3flk9AI7EU2m1Gan0gGm13KfMfvC5ZY8iUhkukSloDS8XlAMPmNRd8VqOhhpO0szdmWhvHAAAsxJ3KoxJib1P1Ens4n2o7IFgxlYF2CmqhzkgwyxJruh3QbVZul2Sf3KfrNiVHhru8fRGoyWqoOVQD5x6QlYVExnwggggAIIIIAPOWcB0EQuuVruWcrvmMEHTvN6KYmk7o6CKDrXbdraCo7soXBzdqGYfRQOjcY4sltiNaKl23RX7siRDa32nZrXech+vSO2qWpGJNTlQtWvEARA2WyTZ1plyrwq7XSXNLpoaVw3kAU4kQhg1jkopt9kOtXLJtbZZhdvETkfH/TIevhdr1pF/9ox7Nn+dv6T+8SWrGqcqx1YG/NIoXIpQcEX3Rx3nyiF1nSZarWZCFVElSRer2mZUJJYZCkwClNx44Wejsjp5xnY8JMynU7f4uUnWvIqkEOLZo6bLUuyi7iQb2ajNgaUoM6Z0FYVbNFz5agtLoC10G8KVIJFSMaYcI0UeraOXaxGeWivbSUXyMZkutDkRkeW8cxElq/okWq0JLb+Gv1kwfEAeynQnPkD1hvo+wzZswywqVChq3jShNN4HpExqzbXstsSSyoVtAu3gWvK0u+adMVwpm+eEK6rq2ncNlc/iYzVoL42YnHGCO191RNmZ7XZlrJY3p0tR3DvdAPdyqN2O7JpoixbNbzDttix303L4fnU9NA9oDstidhjdeUWGOK7Va1puxBPIGM9k6XRsDVTzyx5xmr4pS4Nf0uyVlWJPs+CQhmtnWfa5NneYEV61NQDgD2VJwLHAAczyh1tBS9UUzrhSnWKVpS2B5pLVCnANgVvYdlhvF2kQrvyWNu5wai8Psb3YNBWeSoVJMsAbyoLHqxFTHLXq9ZZoo9nlGufYUH8QxjOdW9ZbTZ0G0e+nurMNVIOV2fiUJJHeqNwi96N1qkTAA9ZLZUmUA8Jg7J898PRnF9jMX6W6t5fPqh5o3QFns7XpMlEbiBjjnQnERJxwNHRHYo228sI7BBHp4EEEEABBBBABHaVt+ws7TaVKp2RjixwUcgSRGYylYjtE864MxJJZm4VJrQf7Rp2lLAJ8hpZN28oo1K0YEFTTeKgYb4zHSatKLpNW4yi8BXA3CCbpOYJAod9eIIhe9NpFx0mUE5Z7/wDQbZEJBuqKA1qBWpIp6RXbVa6z2Mtu7dZWGIDAkgg5VF0GOaRtgnOjgdmhUY1wOIOGAy9YmtStAC2Wh75pKliW0z4mvlwF5A7M1PDDnC8U3LCLm22FdbnPsa9o+07SVLmUpfRWpwvAGlfGKZpO0LI0hOaZUB5YobpOBly1DUGYvS2H943mWgUAAAAAADcAMgIpntAUiZZnOCUmpXg7bNl8KS2x6Q1dDfW4mX0u12pSeE+PqeembYjWSWRRr6Ci1GNUuhfxEL1junBdsslSQWDJXHGoU1NIrU2yIxqy15Gt2vErkTzhMqwSla8stFbiFAPDMdYqo6fEt2S6r6e4yTz2ZLav2lJdoYzGVF2XeYhRW9xPWGNvtyTLVZNk4JW0pU4haX197eOkMNLzVApdvTGU3RvpxruHOICekyXQsBjw3eNc4ep6ZdbLxoxeERaqzTQtassw35Y/J9AzZSuCrAFSCCDQgg4EEb4hxqfYu19QnaFDnhn3ccM90e2qekfpNkkzSasy0b51JVvVTEuIca+ZRqUoP4X9DPtKezgVJs04oDmj1I8HBrTkQ3URV7doH6Favo807RJqK8tyKds/xFPAhh2d9GUVrjG0xVvaBo1ZkhXI/huK0zuuQtRwoxVq7gpiKdccNof02tt8SKm8ozxEeS10UZScBkGrjTgr58m5Y0cySGUmUaUwKMDSvArmh9N9DlHpL7asj4kdltwyBBHUEHrDHZteulrs4D6uZumIMaON5G/hiRChoUiVsWl3s9LrtJFcsDK6Ygqo8os1i1zcYTpQb7Us085bHhwY14CKXZ9ICtyYLj8D3TzU7x/iPdrIM1JQ/ZpT8JBEdxtlEXt0VVvLX04Zpti07Im0CTFvH3W7L+CnE+ESIaMfe/kyrMXlgfwNUese9m0u0vKZMlciWUYZAV7PlEy1C80VtnSWv0y+prUEUCRrTaVHelvzdfyKFR6GJCRrmafWScfsOD/UBSO1dB+YpPp+oj/xz7Fwghpoq3rPlLMUEBq4HMFWKkHxUw7iUSxgRKyHQR52uzJMFHRXFa0YBhUb6HfHpKyHQQowAQc/VOyOWLWeXVsyBQ9RTI4Q90XomVZwRJlqgOJpvzzOZzPnD+kEeYR05yaxngIqXtFSsmUdwm4+KsItsVvX2XWy1+GYhPStP+qJ9O8Wx9yG79D9iiWWbhdOYy6f7R7TXugscgCT0ER01KilSDuIzB4iG1qtM4KVKhxTcMxw5b4l1/S5xu3Vr4X9v8Ft03rEJUbLXiSXGfP/ACellBasxu8+7gu5Y9J8oOpU7/7rHLNaFmIHXJhUfsRuMesaWqEYQUY9jJW2TnY5y7tkv7L9JmVOeyOcHq8v51Hau9VFafZMagIw+03kZJ0v+JKYOvO6a0PLDyrGy6K0is+TLmpirqCOXEHmDUeEUHUqNlm5dmWWms3x5HZhrpKyCbJmSzk6MvmCIdQGK4ZTxyY+Goyk5sLp+ZQSPyb+zC7TZw60yIxU7wRvEP8AWayXJ09AKdu+n3gsyoHzlh4Q0lvUAjeAfSK+aw2jYaee+tS+ayMkAnKZc0Udcx+TKeB/zDVnmWc9rty+PDr8P5dMoeW+QcJid9fVd4/WPazTxMWoyOY/MERwTILLbFmZHHeN8OIh7Zosg35O73a0/Ad3SOWTS5GEwZYE5EfMOMB13JP6Ou4AdMPOmcQ7aYuWrZVOzFQxOJv0vYHgMom5MwMKqQRyigymvWgnjMmN5l/3EeojksNI3rUdw1jlkYgtNp/zpkT0QGoUq7YLP9pC46TGLj0YRPxYR7Ix93+5L3YiVkOghcIlZDoIXHRGEEEEABETrTIv2SeOEst4p2wP5Ylo85yXlIORBHnhHsXiSZ41lYMbjjCFPIMslDmhKmufZNK+kcjYp7o5XmULWHggNE2rZm63dNB0bKvjSJ+ICTZg1oSWcQ05ENcqO4XH8UXPWPRJs066P4bVaWeW9TzGA6U5gQRuUbFW/NDFleY70RcWT2c6SEuY9kY4OTMk9c5ij+qnzc4rcIaYyMk2X35TB06rmOhWop9qDV0K6px8/I509mySZtQjsNdG2xZ0qXNQ9l1DDoRWHUZTGC5KPrxJuz0f4pZBPNCSPR2ir2fsllO41HytU+hvDoBF418k1ly3+GZQngHBH9Vwfeih6Re6L+6hVujd0/ioPvE7oSuWJmk6dPOnXplFO0npN5swteIUHsAEgADLLeaV8YkdXbeVreNReIPTMHwvRGaXs2ymuuQBqvynEft4Q6sMu6grmcT4/sKCIWWUFyW+2WlZaM7ZAfngAOZNB4xSp2knmzgxwxoANynChO/jWHGmLeTLSUdxqeYHdB9fSIyyirr1/LH9I9B9yclTSpqpIMQmj2O0rmdm5A3k1T9z5xMRpug9RbG0uyz9mVmCVLY3WYKzFVYlkyNSAY7qhuFtdqY6fDa7lr0LZNjZ5Mof+3KRPwqB+kPY4sdh9GTby8sRKyHQQuESsh0ELgPAggggADCTCoIAMx1ysWytTH3Zg2i9e64rvxofviIWNH120ftZBYDtSu2KZlQO0BxNMacQIzcRpOnXb6cea4KnVV7Z5+ZHLLpbbMdxtFnPlOSv9842LWbRP0mQVFBMWrSzuvgYA8jkevKMjts0I8mZvSajfgYN+kbiDWEeptxtjJDWl+KvDMaoRgQVIJBBzBBoQeYOEcJi2a86FuN9JQdlqCcODZK/jgp8OdaTpBSy3BmSPIZnpFrptQrq1Jd/MRtqcJ4Zd/ZnpIDbWUnuNtJfyTDVgOjGv34vdYwfQltNhtkqZWoFb4GZlN2XqOVQ3VRGx6I1hs9qLCRNDlRUgBhQZbwN8UOvq2W58mWmnluh7CtZbLtbNNUCpu3lrlflkOlfvKDGcsoYYgFSPAg/5jVnFQQciKHxjLGlXCyHNWZfwMV/SKnULszQdHnzKD9yua0WVWaVx94fYGP54eJhpDjSE29Nc7gbo6L+5veFI8IUZoK1jk8NK6ImLKW1EfVO5l14FRUV5GrY/Z6RHWIfWL4n+Vh+sbZqbo9J+i0lTBVH2wYf8VxhzFBQ8hGV6d1emWC1iW+KG9snyDrdJx4MMiP0iedeEmiq0urU7ZVS7549eRMw0BPIxvmjpQSVLUZKigdAoEYrq/YDPtMqWATVwWwyRTVieAwp4jiI3FREmmXDYr1uxOcY+goR2OCOwyUgiVkOghcIlZDoIXAAQQQQAEEEEACWEZLpyw/R7TMkjIBZif8A1zC4XyKMPARrZjO/azowlZVoQveB2TKte0hJZThvU3iPmOeEOaG/wreXwyC+l2Rwu5Rp6tOe6RdC578/9iIvWqGs7SQsi1PWXgsuacLpyCTD8PBt1aGKFo15qub0uYVKgV2b1quVTTgeuAhxpK1G4Rs5mIpUrQepi11E9NdDE5rPuQ16fVQklGDx7G42iWHRlYVVlKkZggihHSkYppItLV7tCyMyMagmiMVNDvbDzPhF59nmsMy0IJDyqCVKAMy+ST7q1W7gSKnPdFf0pq9Ls84oyKa1eWxFbyk41rhfBz6g74ptPrf4bLXKLH+Xu+xVye1rnn8FNsbNXaKKihBY1u48/exAi2ezJxLtqrueXMHVuy/5K0dtUq8jKBuw/SGGqMy7brKxNKTCPxo8unm4hO/XWaixbu3yL2PTatPppqPMsfjk2wRnmt0rZ2ma3xKswVyrduED8FerRocUz2k2b6oTBuDofvLeFeGKnxI4wWxzEq+n2+HevXj6mXLl/e/GFRxY7FczYLhGu+zk/wDp8n5p3/7TIktYdASbZK2c4HAhkZaB0cZMhINDuxqCDQxGezc/+Ql/PNp/zXr61i0RZR5ijEXNxuk183+SG1e1bk2MES7zM3ed6FyKkgYAADHID1iYpHYI6SS7EcpOTzJ8hBBBHpyIlZDoIXCJWQ6CFwAEEEEABBBBAByGOmbBt5Ly8iR2TwcYqedGAw35Q/jkB6nh5Rk6txwORHAjAjwMeNvUGW9fhPoImtZ7HsrS1B2Zg2i/McJi+BAb/icohrcfq3+U/lFdOOJNGw013i1xmWn2W2O7ZWmnObNanySzcH8wc14MIsGntFC0yilbrA3pb0rdcZVG9TkRhUE5Zx46mJSw2Uf6KeorE1SH4x+FIyl1snc5+eTKXRlZkcUdTRhwb9iCCDvBBiAtA2U9XG50dfBgfzEajrdoXaLtpYrNRaED30GJHzDEjxG+M60tIEyXeGNN43qc6QnZDZI0mk1K1NTT74wzaEaoqMjiIj9YdG/SbPNk5F17J4OCGQ+DAHwjx1U0gJ9kkTMCSgDUyDr2WHgQYl6w93Rl3mEvY+ekUgUYUYYMODKaMOoIIjpNP7x8BGqazairaHM2U4lTGNXBFUY0pWgIIbAY7+G+PDQHs+Emas2dMEy7iqBaJe3MxJ7VNww8YTdEt3oaOPV6vBy/1Y7epYNUtHmz2SRKbvBKt87ku/8AMxiYhIWFQ4ZuUtzbYQQQQHgQQQQAIlZDoIXCJWQ6CFwAEEEEABBBBAAQQQQAVrXey1kiZvlsCfkYhW8BUN0Bii28VlTB9k/lGrW6yrNlzJbCqujI3RgQfzjLQhClX7wqrfMKqfy9YV1C5TL3pFvwyr/c0fVog2Sz3ctklPwiJSK7qDPv2CR9lTLPWUzIfVTFihmPZFLYsTa9Thiha2aLEqZfUfVzK1G4PmfAip6144X6IfWfRu3k0Xvob6jiQrCh6hiOtI5sjuiTaS7wrVLy8/YouqmlTZLSJTH6mewA+zMYgA47q4HqDuMagIyG0SBNShqN44gxZ9WNaytJFsOOAlzjgrcBMPuturvw35w02Y+Fll1LRtvxoL3/ALl5ghNY6IZKQ7BBBAAR52icEUsxCqBUsxAAA3knACIa3zXSfevtdXZsFrRNm5MuZUbyKhuVBxh/pZxsyuFSVAHVgIAHcmcrgMpDA5EEEHoRnC4jNXVpKav/AMi1HwNpnEekScACJWQ6CFwiVkOghcABBBBAAQQR5WieqKXchVUEsSaAAYkk7hAB6VhMyYFBJIAGZOAA5mKhpPW9iaWdFA+OYGPlLBB8yOkV+2WuZO/iuz8jS7+AUHDd64xFK6KLCjpt1nL4XqWjSmtiCqyBtD8eSDmN7+GB474p6ggYkknEscyxNSTzJ/OFVjj1oaUrzyhWdjl3LzTaOFHbuWX2bWjsWiSfcnF1H2Jig4eIY/ei6Rk+p1saRpACYRSeChIyrnL6YqV5kiNXENUyzFFB1Crw7368nYSRCoIlEjPdaLBsZ5IHYmC8OTV7YpwyP3jwEQ8yWGBDCoOYMaFrPo3bySF76G+nzDNfEVHKoO6M+U/4OBBGYI3GsJ3ww8o0nTdR4le1vlfgktA6xvZWSXNq8gkKrHF5ddxPvJ1xHONFQxk1olB0KnIihi/6lWtptjks5qwUoxOZMtmSp5m7XxiSibfDEuqaaEGrILGe/uTkEEEMFQV3W2zlhKulgzGahuhSWQyJkwpRlObSZeQrhhSKvIsq7SZapilZH0pGvMs1J9nEqXcvPfAdZLNV8sA9TgWu3jTaEIs0YmQxm04gI6OOt12pzpFVbS0kz5jTJVouvVvcVGEu7LZZov5Ky4Y0ba4BsIALTq24MgFWvDaTgGqDepOmC9UYGtK1HGJOI/QNl2UhVwxZ5lF7o2sxpt1TvUX6A8BEhAAiVkOghcIlZDoIXAAQQQQAEQ+s2jXtEsIjKKMCQ1aGmWIxFDQ+ETEcMePk6jJxeUUUao2j4pPm/wD2xw6o2n4pHnM/7YvcEceDD5Df8x1H9X2Rn76nWw5TbOPCYYbnUa2k1Npk+AcfpGjx0R54MA/mWo/q+yM8sGoU8T5U2dOlkJMR+yGJOzcOBjQDEZxoYjkKjuMVHhC919lz3TeWEEEEdERwiIzSOgJM41daN8Sm63iRnuzrlEpBHjWe57GTi8oqE3UrctoYDiUUv4MCFr92LFojRqWaUsqXW6tcSakkkkkniSSfGHsEeKKXYls1FlixN5CCCCOiE4wwitTNWX7QSaioxPZ2THslrwBpMAN2gAoALtQQ1aizQQAeciXdULwAHkKR6QQQAf/Z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7685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508977"/>
          </a:xfrm>
        </p:spPr>
        <p:txBody>
          <a:bodyPr>
            <a:normAutofit lnSpcReduction="10000"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dirty="0" smtClean="0"/>
              <a:t>Fold a piece of paper into thirds and label each column as </a:t>
            </a:r>
            <a:r>
              <a:rPr lang="en-US" b="1" dirty="0" smtClean="0">
                <a:solidFill>
                  <a:schemeClr val="accent2"/>
                </a:solidFill>
              </a:rPr>
              <a:t>adjectives, nouns </a:t>
            </a:r>
            <a:r>
              <a:rPr lang="en-US" dirty="0" smtClean="0"/>
              <a:t>and </a:t>
            </a:r>
            <a:r>
              <a:rPr lang="en-US" b="1" dirty="0" smtClean="0">
                <a:solidFill>
                  <a:schemeClr val="accent2"/>
                </a:solidFill>
              </a:rPr>
              <a:t>verbs</a:t>
            </a:r>
            <a:r>
              <a:rPr lang="en-US" b="1" dirty="0" smtClean="0"/>
              <a:t>.</a:t>
            </a:r>
            <a:br>
              <a:rPr lang="en-US" b="1" dirty="0" smtClean="0"/>
            </a:br>
            <a:endParaRPr lang="en-US" dirty="0" smtClean="0"/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Look at your brainstorm web and organize your ideas by </a:t>
            </a:r>
            <a:r>
              <a:rPr lang="en-US" b="1" dirty="0">
                <a:solidFill>
                  <a:schemeClr val="accent2"/>
                </a:solidFill>
              </a:rPr>
              <a:t>adjectives, nouns </a:t>
            </a:r>
            <a:r>
              <a:rPr lang="en-US" dirty="0"/>
              <a:t>and </a:t>
            </a:r>
            <a:r>
              <a:rPr lang="en-US" b="1" dirty="0">
                <a:solidFill>
                  <a:schemeClr val="accent2"/>
                </a:solidFill>
              </a:rPr>
              <a:t>verbs</a:t>
            </a:r>
            <a:r>
              <a:rPr lang="en-US" b="1" dirty="0" smtClean="0"/>
              <a:t>.</a:t>
            </a:r>
            <a:br>
              <a:rPr lang="en-US" b="1" dirty="0" smtClean="0"/>
            </a:br>
            <a:endParaRPr lang="en-US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Add to each list</a:t>
            </a:r>
            <a:r>
              <a:rPr lang="en-US" dirty="0" smtClean="0"/>
              <a:t>.</a:t>
            </a:r>
            <a:br>
              <a:rPr lang="en-US" dirty="0" smtClean="0"/>
            </a:br>
            <a:endParaRPr lang="en-US" dirty="0" smtClean="0"/>
          </a:p>
          <a:p>
            <a:pPr marL="525780" indent="-457200">
              <a:buFont typeface="+mj-lt"/>
              <a:buAutoNum type="arabicPeriod"/>
            </a:pPr>
            <a:r>
              <a:rPr lang="en-US" dirty="0" smtClean="0"/>
              <a:t>Don’t forget to </a:t>
            </a:r>
            <a:r>
              <a:rPr lang="en-US" dirty="0" smtClean="0"/>
              <a:t>include </a:t>
            </a:r>
            <a:r>
              <a:rPr lang="en-US" b="1" dirty="0" smtClean="0">
                <a:solidFill>
                  <a:schemeClr val="accent2"/>
                </a:solidFill>
              </a:rPr>
              <a:t>synonyms</a:t>
            </a:r>
            <a:r>
              <a:rPr lang="en-US" dirty="0" smtClean="0"/>
              <a:t> for different words!</a:t>
            </a:r>
            <a:endParaRPr lang="en-US" dirty="0"/>
          </a:p>
        </p:txBody>
      </p:sp>
      <p:pic>
        <p:nvPicPr>
          <p:cNvPr id="4098" name="Picture 2" descr="http://tx.english-ch.com/teacher/len/nounverbadjectiv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4572000"/>
            <a:ext cx="6858000" cy="198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79743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7024744" cy="1143000"/>
          </a:xfrm>
        </p:spPr>
        <p:txBody>
          <a:bodyPr/>
          <a:lstStyle/>
          <a:p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your Chart like this: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9516372"/>
              </p:ext>
            </p:extLst>
          </p:nvPr>
        </p:nvGraphicFramePr>
        <p:xfrm>
          <a:off x="685800" y="1371600"/>
          <a:ext cx="7848600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616200"/>
                <a:gridCol w="2616200"/>
                <a:gridCol w="2616200"/>
              </a:tblGrid>
              <a:tr h="538797">
                <a:tc>
                  <a:txBody>
                    <a:bodyPr/>
                    <a:lstStyle/>
                    <a:p>
                      <a:pPr algn="ctr"/>
                      <a:r>
                        <a:rPr lang="en-US" sz="3000" b="1" u="sng" dirty="0" smtClean="0"/>
                        <a:t>Adjectives</a:t>
                      </a:r>
                      <a:endParaRPr lang="en-US" sz="3000" b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u="sng" dirty="0" smtClean="0"/>
                        <a:t>Nouns</a:t>
                      </a:r>
                      <a:endParaRPr lang="en-US" sz="3000" b="1" u="sng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000" b="1" u="sng" dirty="0" smtClean="0"/>
                        <a:t>Verbs</a:t>
                      </a:r>
                      <a:endParaRPr lang="en-US" sz="3000" b="1" u="sng" dirty="0"/>
                    </a:p>
                  </a:txBody>
                  <a:tcPr anchor="ctr"/>
                </a:tc>
              </a:tr>
              <a:tr h="3423603"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A hero is </a:t>
                      </a:r>
                      <a:r>
                        <a:rPr lang="en-US" sz="2500" b="1" u="sng" dirty="0" smtClean="0">
                          <a:solidFill>
                            <a:schemeClr val="accent2"/>
                          </a:solidFill>
                        </a:rPr>
                        <a:t>brave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endParaRPr lang="en-US" sz="2500" b="1" dirty="0" smtClean="0">
                        <a:solidFill>
                          <a:schemeClr val="tx1"/>
                        </a:solidFill>
                      </a:endParaRP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A hero shows </a:t>
                      </a:r>
                      <a:r>
                        <a:rPr lang="en-US" sz="2500" b="1" u="sng" dirty="0" smtClean="0">
                          <a:solidFill>
                            <a:schemeClr val="accent2"/>
                          </a:solidFill>
                        </a:rPr>
                        <a:t>courage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in the face of danger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2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A hero </a:t>
                      </a:r>
                      <a:r>
                        <a:rPr lang="en-US" sz="2500" b="1" u="sng" dirty="0" smtClean="0">
                          <a:solidFill>
                            <a:schemeClr val="accent2"/>
                          </a:solidFill>
                        </a:rPr>
                        <a:t>fights</a:t>
                      </a: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villains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285750" indent="-285750">
                        <a:buFont typeface="Arial" pitchFamily="34" charset="0"/>
                        <a:buChar char="•"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</a:p>
                    <a:p>
                      <a:pPr marL="0" indent="0">
                        <a:buFont typeface="Arial" pitchFamily="34" charset="0"/>
                        <a:buNone/>
                      </a:pPr>
                      <a:r>
                        <a:rPr lang="en-US" sz="2500" b="1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endParaRPr lang="en-US" sz="2500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33400" y="6019800"/>
            <a:ext cx="8077200" cy="415498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28575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100" b="1" u="sng" dirty="0" smtClean="0">
                <a:solidFill>
                  <a:schemeClr val="accent2"/>
                </a:solidFill>
              </a:rPr>
              <a:t>YOU MAY USE A DICTIONARY / THESAURUS  TO FIND MORE WORDS!</a:t>
            </a:r>
            <a:endParaRPr lang="en-US" sz="2100" b="1" u="sng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26126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187</TotalTime>
  <Words>184</Words>
  <Application>Microsoft Office PowerPoint</Application>
  <PresentationFormat>On-screen Show (4:3)</PresentationFormat>
  <Paragraphs>73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Austin</vt:lpstr>
      <vt:lpstr>Do Now!</vt:lpstr>
      <vt:lpstr>INDEPENDENT READING</vt:lpstr>
      <vt:lpstr>Writing to Define</vt:lpstr>
      <vt:lpstr>Embedded Assessment 2</vt:lpstr>
      <vt:lpstr>A Definition Essay</vt:lpstr>
      <vt:lpstr>REVIEW: What is Expository Writing?</vt:lpstr>
      <vt:lpstr>Defining Heroes - Generate a list of:</vt:lpstr>
      <vt:lpstr>On your own…</vt:lpstr>
      <vt:lpstr>Make your Chart like this:</vt:lpstr>
      <vt:lpstr>Small Group Work: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Shettle, Meghan</cp:lastModifiedBy>
  <cp:revision>14</cp:revision>
  <dcterms:created xsi:type="dcterms:W3CDTF">2014-10-19T15:46:27Z</dcterms:created>
  <dcterms:modified xsi:type="dcterms:W3CDTF">2014-10-22T00:13:39Z</dcterms:modified>
</cp:coreProperties>
</file>